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56" r:id="rId2"/>
    <p:sldId id="257" r:id="rId3"/>
    <p:sldId id="288" r:id="rId4"/>
    <p:sldId id="258" r:id="rId5"/>
    <p:sldId id="271" r:id="rId6"/>
    <p:sldId id="259" r:id="rId7"/>
    <p:sldId id="272" r:id="rId8"/>
    <p:sldId id="260" r:id="rId9"/>
    <p:sldId id="261" r:id="rId10"/>
    <p:sldId id="281" r:id="rId11"/>
    <p:sldId id="262" r:id="rId12"/>
    <p:sldId id="263" r:id="rId13"/>
    <p:sldId id="273" r:id="rId14"/>
    <p:sldId id="274" r:id="rId15"/>
    <p:sldId id="264" r:id="rId16"/>
    <p:sldId id="280" r:id="rId17"/>
    <p:sldId id="265" r:id="rId18"/>
    <p:sldId id="282" r:id="rId19"/>
    <p:sldId id="266" r:id="rId20"/>
    <p:sldId id="267" r:id="rId21"/>
    <p:sldId id="268" r:id="rId22"/>
    <p:sldId id="269" r:id="rId23"/>
    <p:sldId id="276" r:id="rId24"/>
    <p:sldId id="278" r:id="rId25"/>
    <p:sldId id="283" r:id="rId26"/>
    <p:sldId id="287" r:id="rId27"/>
    <p:sldId id="284" r:id="rId28"/>
    <p:sldId id="285" r:id="rId29"/>
    <p:sldId id="286" r:id="rId30"/>
    <p:sldId id="289" r:id="rId31"/>
    <p:sldId id="290" r:id="rId32"/>
    <p:sldId id="291" r:id="rId33"/>
    <p:sldId id="29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834" autoAdjust="0"/>
  </p:normalViewPr>
  <p:slideViewPr>
    <p:cSldViewPr>
      <p:cViewPr>
        <p:scale>
          <a:sx n="147" d="100"/>
          <a:sy n="147" d="100"/>
        </p:scale>
        <p:origin x="-432" y="5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6E57A-5C2F-4012-BCB4-10696BB4FBC4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488D1-B51B-4404-BE4B-455D83427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99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Feel free to contact us!</a:t>
            </a:r>
          </a:p>
          <a:p>
            <a:endParaRPr lang="en-US" dirty="0" smtClean="0"/>
          </a:p>
          <a:p>
            <a:r>
              <a:rPr lang="en-US" dirty="0" smtClean="0"/>
              <a:t>Shana Southard-Dobbs:  </a:t>
            </a:r>
            <a:r>
              <a:rPr lang="en-US" dirty="0" err="1" smtClean="0"/>
              <a:t>shanasouthard-dobbs@my.unt.edu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Elizabeth Jenkins: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elizabethjenkins@my.unt.edu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88D1-B51B-4404-BE4B-455D834275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288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Online learning environments naturally encourage asynchronous learning (everyone gets</a:t>
            </a:r>
            <a:r>
              <a:rPr lang="en-US" baseline="0" dirty="0" smtClean="0"/>
              <a:t> to do the work at their own pace, as long as various due dates are observed).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Studies have shown that these techniques build positive perceptions of online courses and may increase performance!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88D1-B51B-4404-BE4B-455D834275E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01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88D1-B51B-4404-BE4B-455D834275E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024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88D1-B51B-4404-BE4B-455D834275E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328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88D1-B51B-4404-BE4B-455D834275E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5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>
                <a:latin typeface="+mn-lt"/>
                <a:cs typeface="Arial Rounded MT Bold"/>
              </a:rPr>
              <a:t>[Demonstration</a:t>
            </a:r>
            <a:r>
              <a:rPr lang="en-US" sz="1400" baseline="0" dirty="0" smtClean="0">
                <a:latin typeface="+mn-lt"/>
                <a:cs typeface="Arial Rounded MT Bold"/>
              </a:rPr>
              <a:t> of one type of Formative Assessment/Classroom Assessment Technique, the Background Knowledge Probe]:</a:t>
            </a:r>
            <a:endParaRPr lang="en-US" sz="1400" dirty="0" smtClean="0">
              <a:latin typeface="+mn-lt"/>
              <a:cs typeface="Arial Rounded MT Bold"/>
            </a:endParaRPr>
          </a:p>
          <a:p>
            <a:endParaRPr lang="en-US" sz="1400" dirty="0" smtClean="0">
              <a:latin typeface="+mn-lt"/>
              <a:cs typeface="Arial Rounded MT Bold"/>
            </a:endParaRPr>
          </a:p>
          <a:p>
            <a:r>
              <a:rPr lang="en-US" sz="1400" dirty="0" smtClean="0">
                <a:latin typeface="+mn-lt"/>
                <a:cs typeface="Arial Rounded MT Bold"/>
              </a:rPr>
              <a:t>Before </a:t>
            </a:r>
            <a:r>
              <a:rPr lang="en-US" sz="1400" dirty="0" smtClean="0">
                <a:latin typeface="+mn-lt"/>
                <a:cs typeface="Arial Rounded MT Bold"/>
              </a:rPr>
              <a:t>we</a:t>
            </a:r>
            <a:r>
              <a:rPr lang="en-US" sz="1400" baseline="0" dirty="0" smtClean="0">
                <a:latin typeface="+mn-lt"/>
                <a:cs typeface="Arial Rounded MT Bold"/>
              </a:rPr>
              <a:t> begin talking about formative assessment, I’d like to find out what you already know about this topic.</a:t>
            </a:r>
          </a:p>
          <a:p>
            <a:endParaRPr lang="en-US" sz="1400" baseline="0" dirty="0" smtClean="0">
              <a:latin typeface="+mn-lt"/>
              <a:cs typeface="Arial Rounded MT Bold"/>
            </a:endParaRPr>
          </a:p>
          <a:p>
            <a:r>
              <a:rPr lang="en-US" sz="1400" dirty="0" smtClean="0">
                <a:latin typeface="+mn-lt"/>
                <a:cs typeface="Arial Rounded MT Bold"/>
              </a:rPr>
              <a:t>This will</a:t>
            </a:r>
            <a:r>
              <a:rPr lang="en-US" sz="1400" baseline="0" dirty="0" smtClean="0">
                <a:latin typeface="+mn-lt"/>
                <a:cs typeface="Arial Rounded MT Bold"/>
              </a:rPr>
              <a:t> help me know what points to focus on, and it will help you to know what points to pay special attention to as we go along.</a:t>
            </a:r>
          </a:p>
          <a:p>
            <a:endParaRPr lang="en-US" sz="1400" baseline="0" dirty="0" smtClean="0">
              <a:latin typeface="+mn-lt"/>
              <a:cs typeface="Arial Rounded MT Bold"/>
            </a:endParaRPr>
          </a:p>
          <a:p>
            <a:r>
              <a:rPr lang="en-US" sz="1400" b="1" baseline="0" dirty="0" smtClean="0">
                <a:latin typeface="+mn-lt"/>
                <a:cs typeface="Arial Rounded MT Bold"/>
              </a:rPr>
              <a:t>Questions that were asked via </a:t>
            </a:r>
            <a:r>
              <a:rPr lang="en-US" sz="1400" b="1" baseline="0" dirty="0" err="1" smtClean="0">
                <a:latin typeface="+mn-lt"/>
                <a:cs typeface="Arial Rounded MT Bold"/>
              </a:rPr>
              <a:t>www.polleverywhere.com</a:t>
            </a:r>
            <a:r>
              <a:rPr lang="en-US" sz="1400" b="1" baseline="0" dirty="0" smtClean="0">
                <a:latin typeface="+mn-lt"/>
                <a:cs typeface="Arial Rounded MT Bold"/>
              </a:rPr>
              <a:t> :</a:t>
            </a:r>
            <a:endParaRPr lang="en-US" sz="1400" b="1" baseline="0" dirty="0" smtClean="0">
              <a:latin typeface="+mn-lt"/>
              <a:cs typeface="Arial Rounded MT Bold"/>
            </a:endParaRPr>
          </a:p>
          <a:p>
            <a:r>
              <a:rPr lang="en-US" sz="1400" baseline="0" dirty="0" smtClean="0">
                <a:latin typeface="+mn-lt"/>
                <a:cs typeface="Arial Rounded MT Bold"/>
              </a:rPr>
              <a:t>What is one major purpose of formative assessment?</a:t>
            </a:r>
          </a:p>
          <a:p>
            <a:endParaRPr lang="en-US" sz="1400" baseline="0" dirty="0" smtClean="0">
              <a:latin typeface="+mn-lt"/>
              <a:cs typeface="Arial Rounded MT Bold"/>
            </a:endParaRPr>
          </a:p>
          <a:p>
            <a:r>
              <a:rPr lang="en-US" sz="1400" baseline="0" dirty="0" smtClean="0">
                <a:latin typeface="+mn-lt"/>
                <a:cs typeface="Arial Rounded MT Bold"/>
              </a:rPr>
              <a:t>What is one example of a type of formative assessment?</a:t>
            </a:r>
            <a:endParaRPr lang="en-US" sz="1400" dirty="0">
              <a:latin typeface="+mn-lt"/>
              <a:cs typeface="Arial Rounded MT Bol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88D1-B51B-4404-BE4B-455D834275E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716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 smtClean="0"/>
              <a:t>Feedback for students regarding their learning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Feedback for teachers regarding their teaching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88D1-B51B-4404-BE4B-455D834275E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571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CATs often</a:t>
            </a:r>
            <a:r>
              <a:rPr lang="en-US" baseline="0" dirty="0" smtClean="0"/>
              <a:t> considered synonymous with formative </a:t>
            </a:r>
            <a:r>
              <a:rPr lang="en-US" baseline="0" dirty="0" smtClean="0"/>
              <a:t>assessment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Though formative assessment is an </a:t>
            </a:r>
            <a:r>
              <a:rPr lang="en-US" i="1" baseline="0" dirty="0" smtClean="0"/>
              <a:t>approach</a:t>
            </a:r>
            <a:r>
              <a:rPr lang="en-US" i="0" baseline="0" dirty="0" smtClean="0"/>
              <a:t>, and CATs are techniques/tools  (e.g., summative assessments such as chapter/unit exams *can* be used as formative assessment)</a:t>
            </a:r>
            <a:endParaRPr lang="en-US" i="1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We’ll be talking about CATs today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88D1-B51B-4404-BE4B-455D834275E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591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Steadman &amp; </a:t>
            </a:r>
            <a:r>
              <a:rPr lang="en-US" dirty="0" err="1" smtClean="0"/>
              <a:t>Svinicki</a:t>
            </a:r>
            <a:r>
              <a:rPr lang="en-US" dirty="0" smtClean="0"/>
              <a:t> (1998) point out that traditionally, the focus of CATs</a:t>
            </a:r>
            <a:r>
              <a:rPr lang="en-US" baseline="0" dirty="0" smtClean="0"/>
              <a:t> has been on the instructor – CATs are a mechanism for teachers to monitor and adjust their teaching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CATS present opportunities for students to THINK ABOUT THEIR THINKING / LEARN ABOUT THEIR LEARNING / KNOW WHAT THEY KNOW</a:t>
            </a:r>
          </a:p>
          <a:p>
            <a:r>
              <a:rPr lang="en-US" baseline="0" dirty="0" smtClean="0"/>
              <a:t>	metacognition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However, CATs can also serve as a mechanism for students to get practice at (and develop the habit of) monitoring and adjusting their learning</a:t>
            </a:r>
          </a:p>
          <a:p>
            <a:r>
              <a:rPr lang="en-US" baseline="0" dirty="0" smtClean="0"/>
              <a:t>	</a:t>
            </a:r>
          </a:p>
          <a:p>
            <a:r>
              <a:rPr lang="en-US" baseline="0" dirty="0" smtClean="0"/>
              <a:t>	When the teacher frequently prompts the student to think about their learning, they may begin to develop the habit of doing so on their own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These are skills that students can take with them to other learning situations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88D1-B51B-4404-BE4B-455D834275E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604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HOWEVER,</a:t>
            </a:r>
          </a:p>
          <a:p>
            <a:endParaRPr lang="en-US" dirty="0" smtClean="0"/>
          </a:p>
          <a:p>
            <a:r>
              <a:rPr lang="en-US" dirty="0" smtClean="0"/>
              <a:t>Students</a:t>
            </a:r>
            <a:r>
              <a:rPr lang="en-US" baseline="0" dirty="0" smtClean="0"/>
              <a:t> seem not to get as much benefit from CATs when their attention is not directed to think about their learning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(They don’t necessarily transfer what they’ve learned about their learning)</a:t>
            </a:r>
          </a:p>
          <a:p>
            <a:endParaRPr lang="en-US" baseline="0" dirty="0" smtClean="0"/>
          </a:p>
          <a:p>
            <a:r>
              <a:rPr lang="en-US" dirty="0" smtClean="0"/>
              <a:t>Steadman &amp;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Svinicki</a:t>
            </a:r>
            <a:r>
              <a:rPr lang="en-US" baseline="0" dirty="0" smtClean="0"/>
              <a:t> (1998):  Instructors often assume that just using a CAT in class improves student learning, when they likely need to be much more explicit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err="1" smtClean="0"/>
              <a:t>Deeprose</a:t>
            </a:r>
            <a:r>
              <a:rPr lang="en-US" baseline="0" dirty="0" smtClean="0"/>
              <a:t> &amp; </a:t>
            </a:r>
            <a:r>
              <a:rPr lang="en-US" baseline="0" dirty="0" err="1" smtClean="0"/>
              <a:t>Armitage</a:t>
            </a:r>
            <a:r>
              <a:rPr lang="en-US" baseline="0" dirty="0" smtClean="0"/>
              <a:t> (2004):   Explicit explanation from instructor helps </a:t>
            </a:r>
            <a:r>
              <a:rPr lang="en-US" i="1" baseline="0" dirty="0" smtClean="0"/>
              <a:t>instructor</a:t>
            </a:r>
            <a:r>
              <a:rPr lang="en-US" baseline="0" dirty="0" smtClean="0"/>
              <a:t> to be aware of changes in students’ learning/performance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88D1-B51B-4404-BE4B-455D834275E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977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those guidelines</a:t>
            </a:r>
            <a:r>
              <a:rPr lang="en-US" baseline="0" dirty="0" smtClean="0"/>
              <a:t> in mind, let’s talk about some specific </a:t>
            </a:r>
            <a:r>
              <a:rPr lang="en-US" baseline="0" dirty="0" smtClean="0"/>
              <a:t>CATs </a:t>
            </a:r>
            <a:r>
              <a:rPr lang="en-US" baseline="0" dirty="0" smtClean="0"/>
              <a:t>that you might consider implementing in your courses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88D1-B51B-4404-BE4B-455D834275E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01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 The</a:t>
            </a:r>
            <a:r>
              <a:rPr lang="en-US" baseline="0" dirty="0" smtClean="0"/>
              <a:t> hyperlink goes to a poll utilized during the presentation via </a:t>
            </a:r>
            <a:r>
              <a:rPr lang="en-US" baseline="0" dirty="0" err="1" smtClean="0"/>
              <a:t>www.polleverywhere.com</a:t>
            </a:r>
            <a:r>
              <a:rPr lang="en-US" baseline="0" dirty="0" smtClean="0"/>
              <a:t>, an online polling system </a:t>
            </a:r>
            <a:r>
              <a:rPr lang="en-US" baseline="0" smtClean="0"/>
              <a:t>that can </a:t>
            </a:r>
            <a:r>
              <a:rPr lang="en-US" baseline="0" dirty="0" smtClean="0"/>
              <a:t>be utilized much like clickers in the classroom.</a:t>
            </a:r>
          </a:p>
          <a:p>
            <a:r>
              <a:rPr lang="en-US" baseline="0" dirty="0" smtClean="0"/>
              <a:t>A free account accommodates up to 40 responses per poll.  Trick for larger classes: have students discuss answer and respond in pairs or small groups.  Works via text or web (phone, tablet, laptop).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88D1-B51B-4404-BE4B-455D834275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704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Helps</a:t>
            </a:r>
            <a:r>
              <a:rPr lang="en-US" baseline="0" dirty="0" smtClean="0"/>
              <a:t> d</a:t>
            </a:r>
            <a:r>
              <a:rPr lang="en-US" dirty="0" smtClean="0"/>
              <a:t>etermine </a:t>
            </a:r>
            <a:r>
              <a:rPr lang="en-US" dirty="0" smtClean="0"/>
              <a:t>where</a:t>
            </a:r>
            <a:r>
              <a:rPr lang="en-US" baseline="0" dirty="0" smtClean="0"/>
              <a:t> to start teaching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Also help students think about what they do and do not know as they jump into a new topic – what they need to especially pay attention 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88D1-B51B-4404-BE4B-455D834275E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555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also ask</a:t>
            </a:r>
            <a:r>
              <a:rPr lang="en-US" baseline="0" dirty="0" smtClean="0"/>
              <a:t> “What is the biggest question you still have about this lesson/material</a:t>
            </a:r>
            <a:r>
              <a:rPr lang="en-US" baseline="0" dirty="0" smtClean="0"/>
              <a:t>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88D1-B51B-4404-BE4B-455D834275E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550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Developed by Harvard</a:t>
            </a:r>
            <a:r>
              <a:rPr lang="en-US" baseline="0" dirty="0" smtClean="0"/>
              <a:t> statistics </a:t>
            </a:r>
            <a:r>
              <a:rPr lang="en-US" baseline="0" dirty="0" err="1" smtClean="0"/>
              <a:t>profsesor</a:t>
            </a:r>
            <a:r>
              <a:rPr lang="en-US" baseline="0" dirty="0" smtClean="0"/>
              <a:t> Frederick </a:t>
            </a:r>
            <a:r>
              <a:rPr lang="en-US" baseline="0" dirty="0" err="1" smtClean="0"/>
              <a:t>Mosteller</a:t>
            </a:r>
            <a:r>
              <a:rPr lang="en-US" baseline="0" dirty="0" smtClean="0"/>
              <a:t> (1989)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88D1-B51B-4404-BE4B-455D834275E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374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Imagine you are working with an educational program for new parents. Explain to a new parent how</a:t>
            </a:r>
            <a:r>
              <a:rPr lang="en-US" baseline="0" dirty="0" smtClean="0"/>
              <a:t> their responsiveness to their infants’ cues helps the infants’ </a:t>
            </a:r>
            <a:r>
              <a:rPr lang="en-US" baseline="0" dirty="0" smtClean="0"/>
              <a:t>development of self</a:t>
            </a:r>
            <a:r>
              <a:rPr lang="en-US" baseline="0" dirty="0" smtClean="0"/>
              <a:t>-</a:t>
            </a:r>
            <a:r>
              <a:rPr lang="en-US" baseline="0" dirty="0" smtClean="0"/>
              <a:t>regulation.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88D1-B51B-4404-BE4B-455D834275E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072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Example</a:t>
            </a:r>
            <a:r>
              <a:rPr lang="en-US" i="1" baseline="0" dirty="0" smtClean="0"/>
              <a:t> question to ask:  </a:t>
            </a:r>
            <a:r>
              <a:rPr lang="en-US" i="1" dirty="0" smtClean="0"/>
              <a:t>What is one small change I could make that would help you to learn more effectively in this class?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dirty="0" smtClean="0"/>
              <a:t>You don’t have to wait until end-of-semester formal evaluations to get</a:t>
            </a:r>
            <a:r>
              <a:rPr lang="en-US" i="0" baseline="0" dirty="0" smtClean="0"/>
              <a:t> feedback on your teaching!</a:t>
            </a:r>
            <a:endParaRPr lang="en-US" i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88D1-B51B-4404-BE4B-455D834275E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563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 smtClean="0"/>
              <a:t>Focus of Qualitative Research</a:t>
            </a:r>
            <a:r>
              <a:rPr lang="en-US" sz="1400" dirty="0" smtClean="0"/>
              <a:t> (from</a:t>
            </a:r>
            <a:r>
              <a:rPr lang="en-US" sz="1400" baseline="0" dirty="0" smtClean="0"/>
              <a:t> Simpson-Beck, 2011)</a:t>
            </a:r>
          </a:p>
          <a:p>
            <a:r>
              <a:rPr lang="en-US" sz="1400" baseline="0" dirty="0" smtClean="0"/>
              <a:t>		3.    </a:t>
            </a:r>
            <a:r>
              <a:rPr lang="en-US" sz="1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surveys of student and/or faculty opinions assessing the effectiveness of CATs on student learning and/or teaching </a:t>
            </a: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Byon</a:t>
            </a: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2005; Kelly, 1991, 2005; </a:t>
            </a:r>
            <a:r>
              <a:rPr lang="en-US" sz="1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Rouseff</a:t>
            </a: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-Baker and Holm, 2004; </a:t>
            </a:r>
            <a:endParaRPr lang="en-US" sz="1400" dirty="0" smtClean="0">
              <a:effectLst/>
            </a:endParaRPr>
          </a:p>
          <a:p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       </a:t>
            </a:r>
            <a:r>
              <a:rPr lang="en-US" sz="1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Schwarm</a:t>
            </a: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VanDeGrift</a:t>
            </a: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, 2002; </a:t>
            </a:r>
            <a:r>
              <a:rPr lang="en-US" sz="1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Soetaert</a:t>
            </a: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1998; Steadman, 1998); </a:t>
            </a:r>
            <a:endParaRPr lang="en-US" sz="1400" dirty="0" smtClean="0">
              <a:effectLst/>
            </a:endParaRPr>
          </a:p>
          <a:p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4.  </a:t>
            </a:r>
            <a:r>
              <a:rPr lang="en-US" sz="1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 surveys on how CATs improved student course satisfaction </a:t>
            </a: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(i.e. affective stance,</a:t>
            </a:r>
            <a:r>
              <a:rPr lang="en-US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Byon</a:t>
            </a: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2005); </a:t>
            </a:r>
            <a:endParaRPr lang="en-US" sz="1400" dirty="0" smtClean="0">
              <a:effectLst/>
            </a:endParaRPr>
          </a:p>
          <a:p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5.  </a:t>
            </a:r>
            <a:r>
              <a:rPr lang="en-US" sz="1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surveys of faculty attitudes toward the use of CATs in the classroom </a:t>
            </a: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Gaddert</a:t>
            </a: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2003). </a:t>
            </a:r>
          </a:p>
          <a:p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Qualitative </a:t>
            </a: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 generally</a:t>
            </a:r>
            <a:r>
              <a:rPr lang="en-US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very positive / in favor of CATs (part of why they’re so popular)</a:t>
            </a:r>
            <a:endParaRPr lang="en-US" sz="1400" dirty="0" smtClean="0">
              <a:effectLst/>
            </a:endParaRPr>
          </a:p>
          <a:p>
            <a:endParaRPr lang="en-US" baseline="0" dirty="0" smtClean="0"/>
          </a:p>
          <a:p>
            <a:r>
              <a:rPr lang="en-US" b="1" baseline="0" dirty="0" smtClean="0"/>
              <a:t>Quantitative </a:t>
            </a:r>
            <a:r>
              <a:rPr lang="en-US" b="1" baseline="0" dirty="0" smtClean="0"/>
              <a:t>Research</a:t>
            </a:r>
            <a:endParaRPr lang="en-US" b="1" baseline="0" dirty="0" smtClean="0"/>
          </a:p>
          <a:p>
            <a:r>
              <a:rPr lang="en-US" baseline="0" dirty="0" smtClean="0"/>
              <a:t>Short &amp; </a:t>
            </a:r>
            <a:r>
              <a:rPr lang="en-US" baseline="0" dirty="0" smtClean="0"/>
              <a:t>Martin (2012) </a:t>
            </a:r>
            <a:r>
              <a:rPr lang="en-US" baseline="0" dirty="0" smtClean="0"/>
              <a:t>DID find improvement in final course grades b/t CAT and no CAT, but other studies did not</a:t>
            </a:r>
          </a:p>
          <a:p>
            <a:endParaRPr lang="en-US" baseline="0" dirty="0" smtClean="0"/>
          </a:p>
          <a:p>
            <a:r>
              <a:rPr lang="en-US" baseline="0" dirty="0" smtClean="0"/>
              <a:t>	</a:t>
            </a:r>
            <a:r>
              <a:rPr lang="en-US" baseline="0" dirty="0" smtClean="0"/>
              <a:t>Mixed results a function of methodology </a:t>
            </a:r>
            <a:r>
              <a:rPr lang="en-US" baseline="0" dirty="0" smtClean="0"/>
              <a:t>issues?  </a:t>
            </a:r>
            <a:r>
              <a:rPr lang="en-US" baseline="0" dirty="0" smtClean="0"/>
              <a:t>Lots of variation in methodology across studies </a:t>
            </a:r>
            <a:r>
              <a:rPr lang="en-US" baseline="0" dirty="0" smtClean="0"/>
              <a:t>– a real challenge with classroom-based research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88D1-B51B-4404-BE4B-455D834275E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884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Students</a:t>
            </a:r>
            <a:r>
              <a:rPr lang="en-US" sz="1400" baseline="0" dirty="0" smtClean="0"/>
              <a:t> seem not to get as much benefit from CATs when their attention is not directed to think about their learning</a:t>
            </a:r>
          </a:p>
          <a:p>
            <a:endParaRPr lang="en-US" sz="1400" baseline="0" dirty="0" smtClean="0"/>
          </a:p>
          <a:p>
            <a:r>
              <a:rPr lang="en-US" sz="1400" baseline="0" dirty="0" smtClean="0"/>
              <a:t>(They don’t necessarily transfer what they’ve learned about their learning)</a:t>
            </a:r>
          </a:p>
          <a:p>
            <a:endParaRPr lang="en-US" sz="1400" baseline="0" dirty="0" smtClean="0"/>
          </a:p>
          <a:p>
            <a:r>
              <a:rPr lang="en-US" sz="1400" dirty="0" smtClean="0"/>
              <a:t>Steadman &amp;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Svinicki</a:t>
            </a:r>
            <a:r>
              <a:rPr lang="en-US" sz="1400" baseline="0" dirty="0" smtClean="0"/>
              <a:t> (1998):  Instructors often assume that just using a CAT in class improves student learning, when they likely need to be much more explicit</a:t>
            </a:r>
          </a:p>
          <a:p>
            <a:endParaRPr lang="en-US" sz="1400" baseline="0" dirty="0" smtClean="0"/>
          </a:p>
          <a:p>
            <a:endParaRPr lang="en-US" sz="1400" baseline="0" dirty="0" smtClean="0"/>
          </a:p>
          <a:p>
            <a:r>
              <a:rPr lang="en-US" sz="1400" baseline="0" dirty="0" err="1" smtClean="0"/>
              <a:t>Deeprose</a:t>
            </a:r>
            <a:r>
              <a:rPr lang="en-US" sz="1400" baseline="0" dirty="0" smtClean="0"/>
              <a:t> &amp; </a:t>
            </a:r>
            <a:r>
              <a:rPr lang="en-US" sz="1400" baseline="0" dirty="0" err="1" smtClean="0"/>
              <a:t>Armitage</a:t>
            </a:r>
            <a:r>
              <a:rPr lang="en-US" sz="1400" baseline="0" dirty="0" smtClean="0"/>
              <a:t> (2004):   Explicit explanation from instructor helps instructor to be aware of changes in students’ learning/performance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88D1-B51B-4404-BE4B-455D834275E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884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www.socrative.com</a:t>
            </a:r>
            <a:r>
              <a:rPr lang="en-US" baseline="0" dirty="0" smtClean="0"/>
              <a:t> is another web-based polling system that instructors can use in the classroom to administer formative assessments.</a:t>
            </a:r>
          </a:p>
          <a:p>
            <a:r>
              <a:rPr lang="en-US" baseline="0" dirty="0" smtClean="0"/>
              <a:t>More teaching-oriented than </a:t>
            </a:r>
            <a:r>
              <a:rPr lang="en-US" baseline="0" dirty="0" err="1" smtClean="0"/>
              <a:t>PollEverywhere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Students can identify themselves; tracks responses; can download responses in Excel (for easy importing into </a:t>
            </a:r>
            <a:r>
              <a:rPr lang="en-US" baseline="0" dirty="0" err="1" smtClean="0"/>
              <a:t>gradebook</a:t>
            </a:r>
            <a:r>
              <a:rPr lang="en-US" baseline="0" dirty="0" smtClean="0"/>
              <a:t>, etc.).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88D1-B51B-4404-BE4B-455D834275E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3693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Another good source for graduate students</a:t>
            </a:r>
            <a:r>
              <a:rPr lang="en-US" baseline="0" dirty="0" smtClean="0"/>
              <a:t> and new faculty is the APA’s Activities Handbook for the Teaching of Psychology. </a:t>
            </a:r>
          </a:p>
          <a:p>
            <a:endParaRPr lang="en-US" baseline="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 80 activities, some of which have been included in our presentation. The activities are grouped by topic - cover research methods and statistics, biopsychology and animal behavior, sensation and perception, etc.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88D1-B51B-4404-BE4B-455D834275E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603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88D1-B51B-4404-BE4B-455D834275E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10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88D1-B51B-4404-BE4B-455D834275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39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88D1-B51B-4404-BE4B-455D834275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88D1-B51B-4404-BE4B-455D834275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47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88D1-B51B-4404-BE4B-455D834275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65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88D1-B51B-4404-BE4B-455D834275E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15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88D1-B51B-4404-BE4B-455D834275E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7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88D1-B51B-4404-BE4B-455D834275E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46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682A-7F72-44BA-A025-4789C94A64B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7562-73C7-4080-A3F4-3351DB581E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682A-7F72-44BA-A025-4789C94A64B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7562-73C7-4080-A3F4-3351DB581E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682A-7F72-44BA-A025-4789C94A64B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7562-73C7-4080-A3F4-3351DB581E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682A-7F72-44BA-A025-4789C94A64B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7562-73C7-4080-A3F4-3351DB581E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682A-7F72-44BA-A025-4789C94A64B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7562-73C7-4080-A3F4-3351DB581E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682A-7F72-44BA-A025-4789C94A64B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7562-73C7-4080-A3F4-3351DB581E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682A-7F72-44BA-A025-4789C94A64B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7562-73C7-4080-A3F4-3351DB581E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682A-7F72-44BA-A025-4789C94A64B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7562-73C7-4080-A3F4-3351DB581E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682A-7F72-44BA-A025-4789C94A64B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7562-73C7-4080-A3F4-3351DB581E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682A-7F72-44BA-A025-4789C94A64B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7562-73C7-4080-A3F4-3351DB581E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682A-7F72-44BA-A025-4789C94A64B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7562-73C7-4080-A3F4-3351DB581E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smtClean="0"/>
              <a:t>Click to edit Master text styles and more words to go on second line</a:t>
            </a:r>
          </a:p>
          <a:p>
            <a:pPr lvl="0"/>
            <a:r>
              <a:rPr lang="en-US" dirty="0" smtClean="0"/>
              <a:t>;</a:t>
            </a:r>
            <a:r>
              <a:rPr lang="en-US" dirty="0" err="1" smtClean="0"/>
              <a:t>lkfjds;lfdlkfj</a:t>
            </a:r>
            <a:endParaRPr lang="en-US" dirty="0" smtClean="0"/>
          </a:p>
          <a:p>
            <a:pPr lvl="0"/>
            <a:r>
              <a:rPr lang="en-US" dirty="0" err="1" smtClean="0"/>
              <a:t>Ksfjd;lkfjds;d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F682A-7F72-44BA-A025-4789C94A64B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7562-73C7-4080-A3F4-3351DB581E0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lnSpc>
          <a:spcPct val="100000"/>
        </a:lnSpc>
        <a:spcBef>
          <a:spcPct val="20000"/>
        </a:spcBef>
        <a:spcAft>
          <a:spcPts val="50"/>
        </a:spcAft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leverywhere.com/free_text_polls/QQQOCRIK7AzoYLk" TargetMode="External"/><Relationship Id="rId4" Type="http://schemas.openxmlformats.org/officeDocument/2006/relationships/hyperlink" Target="http://www.polleverywhere.com/free_text_polls/ZOMxsIjHw1zsUk5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polleverywhere.com/multiple_choice_polls/3GGLSazdIprfOKc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hanasouthard-dobbs@my.unt.edu" TargetMode="External"/><Relationship Id="rId3" Type="http://schemas.openxmlformats.org/officeDocument/2006/relationships/hyperlink" Target="mailto:elizabethjenkins@my.unt.ed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TyRG85LqaJc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oOK5VRehEH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8001000" cy="13716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By </a:t>
            </a:r>
            <a:r>
              <a:rPr lang="en-US" sz="3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the Way, You’re Teaching 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____ .</a:t>
            </a:r>
            <a:b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Classes </a:t>
            </a:r>
            <a:r>
              <a:rPr lang="en-US" sz="3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Start Next Week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!</a:t>
            </a:r>
            <a:b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endParaRPr lang="en-US" sz="32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343400"/>
            <a:ext cx="7010400" cy="2057400"/>
          </a:xfrm>
        </p:spPr>
        <p:txBody>
          <a:bodyPr>
            <a:normAutofit/>
          </a:bodyPr>
          <a:lstStyle/>
          <a:p>
            <a:r>
              <a:rPr lang="en-US" sz="2000" b="1" dirty="0"/>
              <a:t>Shana </a:t>
            </a:r>
            <a:r>
              <a:rPr lang="en-US" sz="2000" b="1" dirty="0" smtClean="0"/>
              <a:t>Southard-Dobbs, M.S.    </a:t>
            </a:r>
            <a:r>
              <a:rPr lang="en-US" sz="2000" b="1" dirty="0"/>
              <a:t>&amp;  </a:t>
            </a:r>
            <a:r>
              <a:rPr lang="en-US" sz="2000" b="1" dirty="0" smtClean="0"/>
              <a:t>  Elizabeth Jenkins, M.S.</a:t>
            </a:r>
            <a:endParaRPr lang="en-US" sz="2000" i="1" dirty="0"/>
          </a:p>
          <a:p>
            <a:r>
              <a:rPr lang="en-US" sz="2000" dirty="0" smtClean="0"/>
              <a:t>University of North Texas</a:t>
            </a:r>
            <a:endParaRPr lang="en-US" sz="2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2819400"/>
            <a:ext cx="6400800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33400" y="1905000"/>
            <a:ext cx="8001000" cy="1752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/>
              <a:t>BASIC TOOLS</a:t>
            </a:r>
          </a:p>
          <a:p>
            <a:r>
              <a:rPr lang="en-US" sz="2400" i="1" dirty="0" smtClean="0"/>
              <a:t> FOR GRADUATE STUDENT INSTRUCTORS AND EARLY CAREER FACULTY</a:t>
            </a:r>
          </a:p>
          <a:p>
            <a:r>
              <a:rPr lang="en-US" sz="2400" i="1" dirty="0" smtClean="0"/>
              <a:t> TO SUPPORT EFFECTIVE TEACHING AND LEARNING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5171216"/>
            <a:ext cx="2336800" cy="167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593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88" y="3048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Building Rapport for Online Classes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7848" y="1066800"/>
            <a:ext cx="845820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Tools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Increase perceived </a:t>
            </a:r>
            <a:r>
              <a:rPr lang="en-US" sz="2800" b="1" dirty="0">
                <a:solidFill>
                  <a:srgbClr val="00B050"/>
                </a:solidFill>
              </a:rPr>
              <a:t>social presence </a:t>
            </a:r>
            <a:r>
              <a:rPr lang="en-US" sz="2800" dirty="0"/>
              <a:t>via user interface and social cues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User interface – a learning system’s ease of use/helpfulness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Social cues – presenting opportunity for social interaction</a:t>
            </a:r>
          </a:p>
          <a:p>
            <a:pPr marL="274320" lvl="1" indent="0" algn="ctr">
              <a:buNone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Create </a:t>
            </a:r>
            <a:r>
              <a:rPr lang="en-US" sz="2800" b="1" dirty="0">
                <a:solidFill>
                  <a:srgbClr val="00B050"/>
                </a:solidFill>
              </a:rPr>
              <a:t>synchronous</a:t>
            </a:r>
            <a:r>
              <a:rPr lang="en-US" sz="2800" dirty="0"/>
              <a:t> chatting sessions where all participants (students and instructor) are online at the same time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Reduces stress, increases motivation and sense of </a:t>
            </a:r>
            <a:r>
              <a:rPr lang="en-US" sz="2800" dirty="0" smtClean="0"/>
              <a:t>community</a:t>
            </a:r>
            <a:endParaRPr lang="en-US" sz="2400" dirty="0"/>
          </a:p>
          <a:p>
            <a:pPr lvl="1"/>
            <a:endParaRPr lang="en-US" dirty="0"/>
          </a:p>
          <a:p>
            <a:pPr marL="274320" lvl="1" algn="ctr"/>
            <a:r>
              <a:rPr lang="en-US" sz="2000" dirty="0" smtClean="0"/>
              <a:t>(</a:t>
            </a:r>
            <a:r>
              <a:rPr lang="de-DE" sz="2000" dirty="0" smtClean="0"/>
              <a:t>Wei</a:t>
            </a:r>
            <a:r>
              <a:rPr lang="de-DE" sz="2000" dirty="0"/>
              <a:t>, Chen &amp; Kinshuk, </a:t>
            </a:r>
            <a:r>
              <a:rPr lang="de-DE" sz="2000" dirty="0" smtClean="0"/>
              <a:t>2012; </a:t>
            </a:r>
            <a:r>
              <a:rPr lang="en-US" sz="2000" dirty="0" err="1" smtClean="0"/>
              <a:t>Keengwe</a:t>
            </a:r>
            <a:r>
              <a:rPr lang="en-US" sz="2000" dirty="0" smtClean="0"/>
              <a:t> </a:t>
            </a:r>
            <a:r>
              <a:rPr lang="en-US" sz="2000" dirty="0"/>
              <a:t>&amp; </a:t>
            </a:r>
            <a:r>
              <a:rPr lang="en-US" sz="2000" dirty="0" err="1"/>
              <a:t>Belamaric</a:t>
            </a:r>
            <a:r>
              <a:rPr lang="en-US" sz="2000" dirty="0"/>
              <a:t> </a:t>
            </a:r>
            <a:r>
              <a:rPr lang="en-US" sz="2000" dirty="0" err="1"/>
              <a:t>Wilsey</a:t>
            </a:r>
            <a:r>
              <a:rPr lang="en-US" sz="2000" dirty="0"/>
              <a:t>, 2012)</a:t>
            </a:r>
          </a:p>
        </p:txBody>
      </p:sp>
    </p:spTree>
    <p:extLst>
      <p:ext uri="{BB962C8B-B14F-4D97-AF65-F5344CB8AC3E}">
        <p14:creationId xmlns:p14="http://schemas.microsoft.com/office/powerpoint/2010/main" val="657545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8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Building Rapport for Online Classes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Tools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Encourage students to include </a:t>
            </a:r>
            <a:r>
              <a:rPr lang="en-US" b="1" dirty="0" smtClean="0">
                <a:solidFill>
                  <a:srgbClr val="00B050"/>
                </a:solidFill>
              </a:rPr>
              <a:t>photos</a:t>
            </a:r>
            <a:r>
              <a:rPr lang="en-US" dirty="0" smtClean="0">
                <a:solidFill>
                  <a:schemeClr val="tx1"/>
                </a:solidFill>
              </a:rPr>
              <a:t> of themselves, and yourself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Have “get-to-know-you” postings at the beginning of the semester – personal interests and academic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Record</a:t>
            </a:r>
            <a:r>
              <a:rPr lang="en-US" dirty="0" smtClean="0">
                <a:solidFill>
                  <a:schemeClr val="tx1"/>
                </a:solidFill>
              </a:rPr>
              <a:t> yourself teaching/talking</a:t>
            </a:r>
          </a:p>
          <a:p>
            <a:pPr lvl="2"/>
            <a:r>
              <a:rPr lang="en-US" sz="2800" dirty="0" smtClean="0"/>
              <a:t>Helps to communicate nonverbal cues – smiling, hand gestures</a:t>
            </a:r>
          </a:p>
        </p:txBody>
      </p:sp>
    </p:spTree>
    <p:extLst>
      <p:ext uri="{BB962C8B-B14F-4D97-AF65-F5344CB8AC3E}">
        <p14:creationId xmlns:p14="http://schemas.microsoft.com/office/powerpoint/2010/main" val="1792988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Assessing Rapport in the Classroom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Professor-Student Rapport Scale (</a:t>
            </a:r>
            <a:r>
              <a:rPr lang="en-US" dirty="0" smtClean="0"/>
              <a:t>Wilson &amp; Ryan, 2013)</a:t>
            </a:r>
          </a:p>
          <a:p>
            <a:pPr lvl="1"/>
            <a:r>
              <a:rPr lang="en-US" sz="2800" b="1" dirty="0" smtClean="0"/>
              <a:t>34 items, 5-point </a:t>
            </a:r>
            <a:r>
              <a:rPr lang="en-US" sz="2800" b="1" dirty="0" err="1" smtClean="0"/>
              <a:t>likert</a:t>
            </a:r>
            <a:r>
              <a:rPr lang="en-US" sz="2800" b="1" dirty="0" smtClean="0"/>
              <a:t> scale</a:t>
            </a:r>
          </a:p>
          <a:p>
            <a:pPr lvl="1"/>
            <a:r>
              <a:rPr lang="en-US" sz="2800" b="1" dirty="0" smtClean="0"/>
              <a:t>Items cover professor friendliness, flexibility, nonverbal behaviors, motivation, communication, etc.</a:t>
            </a:r>
          </a:p>
          <a:p>
            <a:pPr lvl="1"/>
            <a:r>
              <a:rPr lang="en-US" sz="2800" b="1" dirty="0" smtClean="0"/>
              <a:t>Specific items have predicted grades, attitudes, perceived learning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00852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 smtClean="0"/>
              <a:t>Building rapport is an important aspect of teaching, particularly as a graduate student or early career faculty</a:t>
            </a:r>
          </a:p>
          <a:p>
            <a:pPr lvl="1">
              <a:lnSpc>
                <a:spcPct val="100000"/>
              </a:lnSpc>
              <a:buClr>
                <a:srgbClr val="00B050"/>
              </a:buClr>
            </a:pPr>
            <a:r>
              <a:rPr lang="en-US" dirty="0" smtClean="0"/>
              <a:t>The typically small difference in age between instructor and students</a:t>
            </a:r>
          </a:p>
          <a:p>
            <a:pPr lvl="1">
              <a:lnSpc>
                <a:spcPct val="100000"/>
              </a:lnSpc>
              <a:buClr>
                <a:srgbClr val="00B050"/>
              </a:buClr>
            </a:pPr>
            <a:r>
              <a:rPr lang="en-US" dirty="0" smtClean="0"/>
              <a:t>Building </a:t>
            </a:r>
            <a:r>
              <a:rPr lang="en-US" dirty="0"/>
              <a:t>rapport is an effective way to convey information and create a supportive learning </a:t>
            </a:r>
            <a:r>
              <a:rPr lang="en-US" dirty="0" smtClean="0"/>
              <a:t>environment </a:t>
            </a:r>
          </a:p>
          <a:p>
            <a:pPr lvl="2">
              <a:lnSpc>
                <a:spcPct val="100000"/>
              </a:lnSpc>
              <a:buClr>
                <a:srgbClr val="00B050"/>
              </a:buClr>
            </a:pPr>
            <a:r>
              <a:rPr lang="en-US" dirty="0" smtClean="0"/>
              <a:t>-With little time to prepare for a course, and little experience teaching the material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391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78D35"/>
                </a:solidFill>
              </a:rPr>
              <a:t>Formative Assessment</a:t>
            </a:r>
            <a:endParaRPr lang="en-US" dirty="0">
              <a:solidFill>
                <a:srgbClr val="E78D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What is one major purpose of formative assessment?</a:t>
            </a:r>
            <a:endParaRPr lang="en-US" dirty="0" smtClean="0">
              <a:hlinkClick r:id="rId4"/>
            </a:endParaRPr>
          </a:p>
          <a:p>
            <a:endParaRPr lang="en-US" dirty="0">
              <a:hlinkClick r:id="rId4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434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E78D35"/>
                </a:solidFill>
              </a:rPr>
              <a:t>Formative Assessment</a:t>
            </a:r>
            <a:endParaRPr lang="en-US" sz="4000" dirty="0">
              <a:solidFill>
                <a:srgbClr val="E78D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formative assessment?</a:t>
            </a:r>
          </a:p>
          <a:p>
            <a:endParaRPr lang="en-US" dirty="0"/>
          </a:p>
          <a:p>
            <a:pPr>
              <a:lnSpc>
                <a:spcPct val="110000"/>
              </a:lnSpc>
            </a:pPr>
            <a:r>
              <a:rPr lang="en-US" dirty="0" smtClean="0"/>
              <a:t>Low-stakes assessment 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Intent: monitor student learning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Feedback for students AND instructors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Allows for immediate adjustments in teaching and learning strategies</a:t>
            </a:r>
          </a:p>
          <a:p>
            <a:endParaRPr lang="en-US" dirty="0"/>
          </a:p>
          <a:p>
            <a:r>
              <a:rPr lang="en-US" dirty="0" smtClean="0"/>
              <a:t>Contrast with summative assessment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 algn="ctr">
              <a:buNone/>
            </a:pPr>
            <a:r>
              <a:rPr lang="en-US" sz="2200" dirty="0" smtClean="0"/>
              <a:t>(Angelo &amp; Cross, 1993</a:t>
            </a:r>
            <a:r>
              <a:rPr lang="en-US" sz="2200" dirty="0"/>
              <a:t>; </a:t>
            </a:r>
            <a:r>
              <a:rPr lang="en-US" sz="2200" dirty="0" smtClean="0"/>
              <a:t>Simpson-Beck, 2011)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01225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E78D35"/>
                </a:solidFill>
              </a:rPr>
              <a:t>Classroom Assessment Techniques (CATs)</a:t>
            </a:r>
            <a:endParaRPr lang="en-US" sz="3600" dirty="0">
              <a:solidFill>
                <a:srgbClr val="E78D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ost widely-known formative assessments</a:t>
            </a:r>
          </a:p>
          <a:p>
            <a:endParaRPr lang="en-US" dirty="0" smtClean="0"/>
          </a:p>
          <a:p>
            <a:r>
              <a:rPr lang="en-US" dirty="0" smtClean="0"/>
              <a:t>Angelo and Cross (1993) arguably most-cited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3581400"/>
            <a:ext cx="24765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464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78D35"/>
                </a:solidFill>
              </a:rPr>
              <a:t>CATs</a:t>
            </a:r>
            <a:endParaRPr lang="en-US" dirty="0">
              <a:solidFill>
                <a:srgbClr val="E78D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Why is using CATs important?</a:t>
            </a:r>
          </a:p>
          <a:p>
            <a:endParaRPr lang="en-US" dirty="0" smtClean="0"/>
          </a:p>
          <a:p>
            <a:r>
              <a:rPr lang="en-US" dirty="0" smtClean="0"/>
              <a:t>Opportunity to adjust teaching</a:t>
            </a:r>
          </a:p>
          <a:p>
            <a:pPr lvl="1"/>
            <a:r>
              <a:rPr lang="en-US" dirty="0" smtClean="0"/>
              <a:t>This has been traditional focus</a:t>
            </a:r>
          </a:p>
          <a:p>
            <a:endParaRPr lang="en-US" dirty="0" smtClean="0"/>
          </a:p>
          <a:p>
            <a:r>
              <a:rPr lang="en-US" dirty="0" smtClean="0"/>
              <a:t>Opportunity to help students monitor and adjust learning strategies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sz="2200" dirty="0" smtClean="0"/>
              <a:t>(Steadman &amp; </a:t>
            </a:r>
            <a:r>
              <a:rPr lang="en-US" sz="2200" dirty="0" err="1" smtClean="0"/>
              <a:t>Svinicki</a:t>
            </a:r>
            <a:r>
              <a:rPr lang="en-US" sz="2200" dirty="0" smtClean="0"/>
              <a:t>, 1998)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906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78D35"/>
                </a:solidFill>
              </a:rPr>
              <a:t>Implementation</a:t>
            </a:r>
            <a:endParaRPr lang="en-US" dirty="0">
              <a:solidFill>
                <a:srgbClr val="E78D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 explicit</a:t>
            </a:r>
          </a:p>
          <a:p>
            <a:endParaRPr lang="en-US" dirty="0" smtClean="0"/>
          </a:p>
          <a:p>
            <a:r>
              <a:rPr lang="en-US" dirty="0" smtClean="0"/>
              <a:t>What we are doing (specific assessment)</a:t>
            </a:r>
          </a:p>
          <a:p>
            <a:endParaRPr lang="en-US" dirty="0" smtClean="0"/>
          </a:p>
          <a:p>
            <a:r>
              <a:rPr lang="en-US" dirty="0" smtClean="0"/>
              <a:t>Why we are doing it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171450" indent="0" algn="ctr">
              <a:buNone/>
            </a:pPr>
            <a:r>
              <a:rPr lang="en-US" sz="2600" dirty="0" smtClean="0"/>
              <a:t>(Simpson-Beck, 2011; Steadman, 1998)</a:t>
            </a:r>
          </a:p>
        </p:txBody>
      </p:sp>
    </p:spTree>
    <p:extLst>
      <p:ext uri="{BB962C8B-B14F-4D97-AF65-F5344CB8AC3E}">
        <p14:creationId xmlns:p14="http://schemas.microsoft.com/office/powerpoint/2010/main" val="1219039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E78D35"/>
                </a:solidFill>
              </a:rPr>
              <a:t>Examples of CATs</a:t>
            </a:r>
            <a:endParaRPr lang="en-US" dirty="0">
              <a:solidFill>
                <a:srgbClr val="E78D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64163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Background Knowledge Probe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Minute Paper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Muddiest Point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Directed Paraphrasing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Instructional Feedback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 algn="ctr">
              <a:buNone/>
            </a:pPr>
            <a:r>
              <a:rPr lang="en-US" sz="2800" dirty="0" smtClean="0"/>
              <a:t>(Angelo &amp; Cross, 1993)</a:t>
            </a:r>
          </a:p>
        </p:txBody>
      </p:sp>
    </p:spTree>
    <p:extLst>
      <p:ext uri="{BB962C8B-B14F-4D97-AF65-F5344CB8AC3E}">
        <p14:creationId xmlns:p14="http://schemas.microsoft.com/office/powerpoint/2010/main" val="3255232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 us about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chemeClr val="accent3"/>
                </a:solidFill>
                <a:hlinkClick r:id="rId3"/>
              </a:rPr>
              <a:t>What is your current instructor status?</a:t>
            </a:r>
            <a:endParaRPr lang="en-US" dirty="0" smtClean="0">
              <a:solidFill>
                <a:schemeClr val="accent3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115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78D35"/>
                </a:solidFill>
              </a:rPr>
              <a:t>Background Knowledge Probe</a:t>
            </a:r>
            <a:endParaRPr lang="en-US" dirty="0">
              <a:solidFill>
                <a:srgbClr val="E78D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Purpose: Assess prior knowledge of a topic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How it works:</a:t>
            </a:r>
          </a:p>
          <a:p>
            <a:r>
              <a:rPr lang="en-US" dirty="0" smtClean="0"/>
              <a:t>Ask open-ended or MC questions prior to presenting information on a new topic</a:t>
            </a:r>
          </a:p>
          <a:p>
            <a:r>
              <a:rPr lang="en-US" dirty="0" smtClean="0"/>
              <a:t>All students answer on paper, via clickers, etc.</a:t>
            </a:r>
          </a:p>
          <a:p>
            <a:r>
              <a:rPr lang="en-US" dirty="0" smtClean="0"/>
              <a:t>Helps determine where to start teaching</a:t>
            </a:r>
          </a:p>
          <a:p>
            <a:endParaRPr lang="en-US" dirty="0"/>
          </a:p>
          <a:p>
            <a:r>
              <a:rPr lang="en-US" dirty="0" smtClean="0"/>
              <a:t>We conducted this assessment a few minutes ago!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400" dirty="0" smtClean="0"/>
              <a:t>(Angelo &amp; Cross, 1993)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508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78D35"/>
                </a:solidFill>
              </a:rPr>
              <a:t>Minute Paper</a:t>
            </a:r>
            <a:endParaRPr lang="en-US" dirty="0">
              <a:solidFill>
                <a:srgbClr val="E78D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Purpose:  Assess recall and understanding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How it works:</a:t>
            </a:r>
          </a:p>
          <a:p>
            <a:r>
              <a:rPr lang="en-US" dirty="0" smtClean="0"/>
              <a:t>Last few minutes of class</a:t>
            </a:r>
          </a:p>
          <a:p>
            <a:r>
              <a:rPr lang="en-US" dirty="0" smtClean="0"/>
              <a:t>Students answer, “What was the most important thing you learned in this class/chapter/unit?”</a:t>
            </a:r>
          </a:p>
          <a:p>
            <a:r>
              <a:rPr lang="en-US" dirty="0" smtClean="0"/>
              <a:t>On paper, turn in</a:t>
            </a:r>
          </a:p>
          <a:p>
            <a:r>
              <a:rPr lang="en-US" dirty="0" smtClean="0"/>
              <a:t>Instructor reviews and at next class can clarify, etc.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400" dirty="0"/>
              <a:t>(Angelo &amp; Cross, </a:t>
            </a:r>
            <a:r>
              <a:rPr lang="en-US" sz="2400" dirty="0" smtClean="0"/>
              <a:t>1993; Cross, 1998)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06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78D35"/>
                </a:solidFill>
              </a:rPr>
              <a:t>Muddiest Point</a:t>
            </a:r>
            <a:endParaRPr lang="en-US" dirty="0">
              <a:solidFill>
                <a:srgbClr val="E78D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Purpose:  Assess recall and understanding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How it works:</a:t>
            </a:r>
          </a:p>
          <a:p>
            <a:r>
              <a:rPr lang="en-US" dirty="0" smtClean="0"/>
              <a:t>Students answer, “What was the muddiest point in the _____?”</a:t>
            </a:r>
          </a:p>
          <a:p>
            <a:pPr lvl="1"/>
            <a:r>
              <a:rPr lang="en-US" dirty="0" smtClean="0"/>
              <a:t>Lecture, assignment, chapter, etc.</a:t>
            </a:r>
          </a:p>
          <a:p>
            <a:r>
              <a:rPr lang="en-US" dirty="0" smtClean="0"/>
              <a:t>Instructor can address most prevalent points of confusion</a:t>
            </a:r>
          </a:p>
          <a:p>
            <a:r>
              <a:rPr lang="en-US" dirty="0" smtClean="0"/>
              <a:t>Immediate (in-class)  -or-</a:t>
            </a:r>
          </a:p>
          <a:p>
            <a:r>
              <a:rPr lang="en-US" dirty="0" smtClean="0"/>
              <a:t>end of class and clarify at beginning of next class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600" dirty="0" smtClean="0"/>
              <a:t>(Angelo &amp; Cross, 1993; </a:t>
            </a:r>
            <a:r>
              <a:rPr lang="en-US" sz="2600" dirty="0" err="1" smtClean="0"/>
              <a:t>Mosteller</a:t>
            </a:r>
            <a:r>
              <a:rPr lang="en-US" sz="2600" dirty="0" smtClean="0"/>
              <a:t>, 1989)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058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78D35"/>
                </a:solidFill>
              </a:rPr>
              <a:t>Directed Paraphrasing</a:t>
            </a:r>
            <a:endParaRPr lang="en-US" dirty="0">
              <a:solidFill>
                <a:srgbClr val="E78D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Purpose:  Assess application skills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How it works:</a:t>
            </a:r>
          </a:p>
          <a:p>
            <a:r>
              <a:rPr lang="en-US" dirty="0" smtClean="0"/>
              <a:t>Students convey lesson concepts to a specific audience</a:t>
            </a:r>
          </a:p>
          <a:p>
            <a:r>
              <a:rPr lang="en-US" dirty="0" smtClean="0"/>
              <a:t>In their own words</a:t>
            </a:r>
          </a:p>
          <a:p>
            <a:endParaRPr lang="en-US" b="1" dirty="0" smtClean="0"/>
          </a:p>
          <a:p>
            <a:endParaRPr lang="en-US" b="1" dirty="0"/>
          </a:p>
          <a:p>
            <a:pPr marL="0" indent="0" algn="ctr">
              <a:buNone/>
            </a:pPr>
            <a:r>
              <a:rPr lang="en-US" sz="2000" dirty="0"/>
              <a:t>(Angelo &amp; Cross, 1993)</a:t>
            </a:r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93652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78D35"/>
                </a:solidFill>
              </a:rPr>
              <a:t>Instructional </a:t>
            </a:r>
            <a:r>
              <a:rPr lang="en-US" dirty="0">
                <a:solidFill>
                  <a:srgbClr val="E78D35"/>
                </a:solidFill>
              </a:rPr>
              <a:t>F</a:t>
            </a:r>
            <a:r>
              <a:rPr lang="en-US" dirty="0" smtClean="0">
                <a:solidFill>
                  <a:srgbClr val="E78D35"/>
                </a:solidFill>
              </a:rPr>
              <a:t>eedback</a:t>
            </a:r>
            <a:endParaRPr lang="en-US" dirty="0">
              <a:solidFill>
                <a:srgbClr val="E78D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Purpose:  Assess learner reactions to instruction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FFFF"/>
                </a:solidFill>
              </a:rPr>
              <a:t>How it works:</a:t>
            </a:r>
          </a:p>
          <a:p>
            <a:r>
              <a:rPr lang="en-US" dirty="0" smtClean="0"/>
              <a:t>Students</a:t>
            </a:r>
            <a:r>
              <a:rPr lang="en-US" dirty="0"/>
              <a:t> </a:t>
            </a:r>
            <a:r>
              <a:rPr lang="en-US" dirty="0" smtClean="0"/>
              <a:t>respond to question(s) about how the class is taught</a:t>
            </a:r>
          </a:p>
          <a:p>
            <a:r>
              <a:rPr lang="en-US" dirty="0" smtClean="0"/>
              <a:t>Via e-mail, electronic survey, or other method</a:t>
            </a:r>
          </a:p>
          <a:p>
            <a:r>
              <a:rPr lang="en-US" dirty="0" smtClean="0"/>
              <a:t>Often anonymous</a:t>
            </a:r>
          </a:p>
          <a:p>
            <a:endParaRPr lang="en-US" dirty="0"/>
          </a:p>
          <a:p>
            <a:r>
              <a:rPr lang="en-US" dirty="0" smtClean="0"/>
              <a:t>Perhaps especially helpful for graduate student instructors?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600" dirty="0"/>
              <a:t>(Angelo &amp; Cross, 1993)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889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E78D35"/>
                </a:solidFill>
              </a:rPr>
              <a:t>Research on CATs</a:t>
            </a:r>
            <a:endParaRPr lang="en-US" dirty="0">
              <a:solidFill>
                <a:srgbClr val="E78D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r>
              <a:rPr lang="en-US" dirty="0" smtClean="0"/>
              <a:t>Lots of qualitative research                                 </a:t>
            </a:r>
            <a:r>
              <a:rPr lang="en-US" sz="2000" dirty="0" smtClean="0"/>
              <a:t>(e.g., </a:t>
            </a:r>
            <a:r>
              <a:rPr lang="en-US" sz="2000" dirty="0" err="1" smtClean="0"/>
              <a:t>Byon</a:t>
            </a:r>
            <a:r>
              <a:rPr lang="en-US" sz="2000" dirty="0" smtClean="0"/>
              <a:t>, 2005;  </a:t>
            </a:r>
            <a:r>
              <a:rPr lang="en-US" sz="2000" dirty="0" err="1" smtClean="0"/>
              <a:t>Gaddert</a:t>
            </a:r>
            <a:r>
              <a:rPr lang="en-US" sz="2000" dirty="0" smtClean="0"/>
              <a:t>, 2003;  Steadman, 1998; </a:t>
            </a:r>
            <a:r>
              <a:rPr lang="en-US" sz="2000" dirty="0" err="1" smtClean="0"/>
              <a:t>Winstone</a:t>
            </a:r>
            <a:r>
              <a:rPr lang="en-US" sz="2000" dirty="0" smtClean="0"/>
              <a:t> &amp; </a:t>
            </a:r>
            <a:r>
              <a:rPr lang="en-US" sz="2000" dirty="0" err="1" smtClean="0"/>
              <a:t>Millward</a:t>
            </a:r>
            <a:r>
              <a:rPr lang="en-US" sz="2000" dirty="0" smtClean="0"/>
              <a:t>, 2012)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Perceptions of effectiveness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affect regarding courses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faculty/student attitudes</a:t>
            </a:r>
          </a:p>
          <a:p>
            <a:endParaRPr lang="en-US" dirty="0" smtClean="0"/>
          </a:p>
          <a:p>
            <a:r>
              <a:rPr lang="en-US" dirty="0" smtClean="0"/>
              <a:t>Less quantitative research                                  </a:t>
            </a:r>
            <a:r>
              <a:rPr lang="en-US" sz="2000" dirty="0" smtClean="0"/>
              <a:t>(</a:t>
            </a:r>
            <a:r>
              <a:rPr lang="en-US" sz="2000" dirty="0" err="1" smtClean="0"/>
              <a:t>Cottell</a:t>
            </a:r>
            <a:r>
              <a:rPr lang="en-US" sz="2000" dirty="0" smtClean="0"/>
              <a:t> </a:t>
            </a:r>
            <a:r>
              <a:rPr lang="en-US" sz="2000" dirty="0"/>
              <a:t>&amp; Harwood, </a:t>
            </a:r>
            <a:r>
              <a:rPr lang="en-US" sz="2000" dirty="0" smtClean="0"/>
              <a:t>1998; Short &amp; Martin, 2012; Simpson-Beck, 2011)</a:t>
            </a:r>
          </a:p>
          <a:p>
            <a:pPr lvl="1"/>
            <a:r>
              <a:rPr lang="en-US" sz="3000" dirty="0" smtClean="0"/>
              <a:t>Course outcomes; mixed results</a:t>
            </a:r>
          </a:p>
        </p:txBody>
      </p:sp>
    </p:spTree>
    <p:extLst>
      <p:ext uri="{BB962C8B-B14F-4D97-AF65-F5344CB8AC3E}">
        <p14:creationId xmlns:p14="http://schemas.microsoft.com/office/powerpoint/2010/main" val="1858734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E78D35"/>
                </a:solidFill>
              </a:rPr>
              <a:t>Research on CATs</a:t>
            </a:r>
            <a:endParaRPr lang="en-US" dirty="0">
              <a:solidFill>
                <a:srgbClr val="E78D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dirty="0" smtClean="0"/>
              <a:t>Recommendations:</a:t>
            </a:r>
          </a:p>
          <a:p>
            <a:pPr>
              <a:spcAft>
                <a:spcPts val="0"/>
              </a:spcAft>
            </a:pPr>
            <a:r>
              <a:rPr lang="en-US" sz="3000" dirty="0" smtClean="0"/>
              <a:t>Be explicit in explaining what/how/why</a:t>
            </a:r>
          </a:p>
          <a:p>
            <a:pPr>
              <a:spcAft>
                <a:spcPts val="0"/>
              </a:spcAft>
            </a:pPr>
            <a:endParaRPr lang="en-US" sz="3000" dirty="0"/>
          </a:p>
          <a:p>
            <a:pPr>
              <a:spcAft>
                <a:spcPts val="0"/>
              </a:spcAft>
            </a:pPr>
            <a:r>
              <a:rPr lang="en-US" sz="3000" dirty="0" smtClean="0"/>
              <a:t>Students get most benefit in learning strategies </a:t>
            </a:r>
            <a:r>
              <a:rPr lang="en-US" sz="2000" dirty="0" smtClean="0"/>
              <a:t>(Steadman &amp; </a:t>
            </a:r>
            <a:r>
              <a:rPr lang="en-US" sz="2000" dirty="0" err="1" smtClean="0"/>
              <a:t>Svinicki</a:t>
            </a:r>
            <a:r>
              <a:rPr lang="en-US" sz="2000" dirty="0" smtClean="0"/>
              <a:t>, 1998)</a:t>
            </a:r>
          </a:p>
          <a:p>
            <a:pPr>
              <a:spcAft>
                <a:spcPts val="0"/>
              </a:spcAft>
            </a:pPr>
            <a:endParaRPr lang="en-US" sz="3000" dirty="0"/>
          </a:p>
          <a:p>
            <a:pPr>
              <a:spcAft>
                <a:spcPts val="0"/>
              </a:spcAft>
            </a:pPr>
            <a:r>
              <a:rPr lang="en-US" sz="2800" dirty="0"/>
              <a:t>Helps increase instructor awareness of student changes </a:t>
            </a:r>
            <a:r>
              <a:rPr lang="en-US" sz="2000" dirty="0"/>
              <a:t>(</a:t>
            </a:r>
            <a:r>
              <a:rPr lang="en-US" sz="2000" dirty="0" err="1"/>
              <a:t>Deeprose</a:t>
            </a:r>
            <a:r>
              <a:rPr lang="en-US" sz="2000" dirty="0"/>
              <a:t> &amp; </a:t>
            </a:r>
            <a:r>
              <a:rPr lang="en-US" sz="2000" dirty="0" err="1"/>
              <a:t>Armitage</a:t>
            </a:r>
            <a:r>
              <a:rPr lang="en-US" sz="2000" dirty="0"/>
              <a:t>, 2004)</a:t>
            </a:r>
          </a:p>
          <a:p>
            <a:pPr>
              <a:spcAft>
                <a:spcPts val="0"/>
              </a:spcAft>
            </a:pP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278244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Closing Remarks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Revisit goal:  build up your teaching toolbox</a:t>
            </a:r>
          </a:p>
          <a:p>
            <a:endParaRPr lang="en-US" dirty="0"/>
          </a:p>
          <a:p>
            <a:r>
              <a:rPr lang="en-US" dirty="0" smtClean="0"/>
              <a:t>Flexible tools</a:t>
            </a:r>
          </a:p>
          <a:p>
            <a:pPr lvl="1"/>
            <a:r>
              <a:rPr lang="en-US" dirty="0" smtClean="0"/>
              <a:t>Implement in any class, throughout semester</a:t>
            </a:r>
          </a:p>
          <a:p>
            <a:pPr lvl="1"/>
            <a:r>
              <a:rPr lang="en-US" dirty="0" smtClean="0"/>
              <a:t>Ease of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58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E78D35"/>
                </a:solidFill>
              </a:rPr>
              <a:t>Additional Resources</a:t>
            </a:r>
            <a:endParaRPr lang="en-US" dirty="0">
              <a:solidFill>
                <a:srgbClr val="E78D35"/>
              </a:solidFill>
            </a:endParaRPr>
          </a:p>
        </p:txBody>
      </p:sp>
      <p:pic>
        <p:nvPicPr>
          <p:cNvPr id="4" name="Content Placeholder 3" descr="Screen Shot 2013-10-11 at 12.16.09 A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3" b="6003"/>
          <a:stretch>
            <a:fillRect/>
          </a:stretch>
        </p:blipFill>
        <p:spPr>
          <a:xfrm>
            <a:off x="457200" y="2057400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2209800" y="1295400"/>
            <a:ext cx="449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Socrative.com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1967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78D35"/>
                </a:solidFill>
              </a:rPr>
              <a:t>Additional Resources</a:t>
            </a:r>
            <a:endParaRPr lang="en-US" dirty="0">
              <a:solidFill>
                <a:srgbClr val="E78D35"/>
              </a:solidFill>
            </a:endParaRP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76400"/>
            <a:ext cx="350074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3956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Overview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Rationale</a:t>
            </a:r>
          </a:p>
          <a:p>
            <a:pPr lvl="1"/>
            <a:r>
              <a:rPr lang="en-US" dirty="0" smtClean="0"/>
              <a:t>Graduate student instructors &amp; ECF face unique challenges</a:t>
            </a:r>
          </a:p>
          <a:p>
            <a:endParaRPr lang="en-US" dirty="0" smtClean="0"/>
          </a:p>
          <a:p>
            <a:r>
              <a:rPr lang="en-US" dirty="0" smtClean="0"/>
              <a:t>Goal: easily-implemented tools</a:t>
            </a:r>
          </a:p>
          <a:p>
            <a:endParaRPr lang="en-US" dirty="0"/>
          </a:p>
          <a:p>
            <a:r>
              <a:rPr lang="en-US" dirty="0" smtClean="0"/>
              <a:t>Focus:</a:t>
            </a:r>
          </a:p>
          <a:p>
            <a:pPr lvl="1"/>
            <a:r>
              <a:rPr lang="en-US" dirty="0" smtClean="0"/>
              <a:t>Rapport-building</a:t>
            </a:r>
          </a:p>
          <a:p>
            <a:pPr lvl="1"/>
            <a:r>
              <a:rPr lang="en-US" dirty="0" smtClean="0"/>
              <a:t>Formative Assessment</a:t>
            </a:r>
          </a:p>
          <a:p>
            <a:pPr lvl="1"/>
            <a:r>
              <a:rPr lang="en-US" dirty="0" smtClean="0"/>
              <a:t>Incorporate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841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801688" indent="-801688">
              <a:buNone/>
            </a:pPr>
            <a:r>
              <a:rPr lang="en-US" sz="2300" dirty="0" smtClean="0"/>
              <a:t>Angelo, T. </a:t>
            </a:r>
            <a:r>
              <a:rPr lang="en-US" sz="2300" dirty="0"/>
              <a:t>and </a:t>
            </a:r>
            <a:r>
              <a:rPr lang="en-US" sz="2300" dirty="0" smtClean="0"/>
              <a:t>Cross, K. P. </a:t>
            </a:r>
            <a:r>
              <a:rPr lang="en-US" sz="2300" dirty="0"/>
              <a:t>(</a:t>
            </a:r>
            <a:r>
              <a:rPr lang="en-US" sz="2300" dirty="0" smtClean="0"/>
              <a:t>1993). </a:t>
            </a:r>
            <a:r>
              <a:rPr lang="en-US" sz="2300" i="1" dirty="0"/>
              <a:t>Classroom </a:t>
            </a:r>
            <a:r>
              <a:rPr lang="en-US" sz="2300" i="1" dirty="0"/>
              <a:t>a</a:t>
            </a:r>
            <a:r>
              <a:rPr lang="en-US" sz="2300" i="1" dirty="0" smtClean="0"/>
              <a:t>ssessment </a:t>
            </a:r>
            <a:r>
              <a:rPr lang="en-US" sz="2300" i="1" dirty="0"/>
              <a:t>t</a:t>
            </a:r>
            <a:r>
              <a:rPr lang="en-US" sz="2300" i="1" dirty="0" smtClean="0"/>
              <a:t>echniques</a:t>
            </a:r>
            <a:r>
              <a:rPr lang="en-US" sz="2300" i="1" dirty="0"/>
              <a:t>: A </a:t>
            </a:r>
            <a:r>
              <a:rPr lang="en-US" sz="2300" i="1" dirty="0" smtClean="0"/>
              <a:t>handbook </a:t>
            </a:r>
            <a:r>
              <a:rPr lang="en-US" sz="2300" i="1" dirty="0"/>
              <a:t>for </a:t>
            </a:r>
            <a:r>
              <a:rPr lang="en-US" sz="2300" i="1" dirty="0" smtClean="0"/>
              <a:t>college </a:t>
            </a:r>
            <a:r>
              <a:rPr lang="en-US" sz="2300" i="1" dirty="0"/>
              <a:t>t</a:t>
            </a:r>
            <a:r>
              <a:rPr lang="en-US" sz="2300" i="1" dirty="0" smtClean="0"/>
              <a:t>eachers</a:t>
            </a:r>
            <a:r>
              <a:rPr lang="en-US" sz="2300" dirty="0"/>
              <a:t>. San Francisco, CA: </a:t>
            </a:r>
            <a:r>
              <a:rPr lang="en-US" sz="2300" dirty="0" err="1"/>
              <a:t>Jossey</a:t>
            </a:r>
            <a:r>
              <a:rPr lang="en-US" sz="2300" dirty="0"/>
              <a:t>-Bass. </a:t>
            </a:r>
            <a:endParaRPr lang="en-US" sz="2300" dirty="0" smtClean="0"/>
          </a:p>
          <a:p>
            <a:pPr marL="801688" indent="-801688">
              <a:buNone/>
            </a:pPr>
            <a:r>
              <a:rPr lang="en-US" sz="2300" dirty="0" smtClean="0"/>
              <a:t>Benson</a:t>
            </a:r>
            <a:r>
              <a:rPr lang="en-US" sz="2300" dirty="0"/>
              <a:t>, T. A., Cohen, A. L., &amp; </a:t>
            </a:r>
            <a:r>
              <a:rPr lang="en-US" sz="2300" dirty="0" err="1"/>
              <a:t>Buskist</a:t>
            </a:r>
            <a:r>
              <a:rPr lang="en-US" sz="2300" dirty="0"/>
              <a:t>, W. (2005). Rapport: </a:t>
            </a:r>
            <a:r>
              <a:rPr lang="en-US" sz="2300" dirty="0" smtClean="0"/>
              <a:t>Its</a:t>
            </a:r>
            <a:r>
              <a:rPr lang="en-US" sz="2300" dirty="0"/>
              <a:t> </a:t>
            </a:r>
            <a:r>
              <a:rPr lang="en-US" sz="2300" dirty="0"/>
              <a:t>r</a:t>
            </a:r>
            <a:r>
              <a:rPr lang="en-US" sz="2300" dirty="0" smtClean="0"/>
              <a:t>elation </a:t>
            </a:r>
            <a:r>
              <a:rPr lang="en-US" sz="2300" dirty="0"/>
              <a:t>to </a:t>
            </a:r>
            <a:r>
              <a:rPr lang="en-US" sz="2300" dirty="0" smtClean="0"/>
              <a:t>student </a:t>
            </a:r>
            <a:r>
              <a:rPr lang="en-US" sz="2300" dirty="0"/>
              <a:t>a</a:t>
            </a:r>
            <a:r>
              <a:rPr lang="en-US" sz="2300" dirty="0" smtClean="0"/>
              <a:t>ttitudes </a:t>
            </a:r>
            <a:r>
              <a:rPr lang="en-US" sz="2300" dirty="0"/>
              <a:t>and </a:t>
            </a:r>
            <a:r>
              <a:rPr lang="en-US" sz="2300" dirty="0" smtClean="0"/>
              <a:t>behaviors </a:t>
            </a:r>
            <a:r>
              <a:rPr lang="en-US" sz="2300" dirty="0"/>
              <a:t>t</a:t>
            </a:r>
            <a:r>
              <a:rPr lang="en-US" sz="2300" dirty="0" smtClean="0"/>
              <a:t>oward </a:t>
            </a:r>
            <a:r>
              <a:rPr lang="en-US" sz="2300" dirty="0"/>
              <a:t>t</a:t>
            </a:r>
            <a:r>
              <a:rPr lang="en-US" sz="2300" dirty="0" smtClean="0"/>
              <a:t>eachers </a:t>
            </a:r>
            <a:r>
              <a:rPr lang="en-US" sz="2300" dirty="0"/>
              <a:t>and </a:t>
            </a:r>
            <a:r>
              <a:rPr lang="en-US" sz="2300" dirty="0" smtClean="0"/>
              <a:t>classes</a:t>
            </a:r>
            <a:r>
              <a:rPr lang="en-US" sz="2300" dirty="0"/>
              <a:t>. </a:t>
            </a:r>
            <a:r>
              <a:rPr lang="en-US" sz="2300" i="1" dirty="0"/>
              <a:t>Teaching Of Psychology</a:t>
            </a:r>
            <a:r>
              <a:rPr lang="en-US" sz="2300" dirty="0"/>
              <a:t>, </a:t>
            </a:r>
            <a:r>
              <a:rPr lang="en-US" sz="2300" i="1" dirty="0"/>
              <a:t>32</a:t>
            </a:r>
            <a:r>
              <a:rPr lang="en-US" sz="2300" dirty="0"/>
              <a:t>(4), </a:t>
            </a:r>
            <a:r>
              <a:rPr lang="en-US" sz="2300" dirty="0" smtClean="0"/>
              <a:t>237</a:t>
            </a:r>
            <a:r>
              <a:rPr lang="en-US" sz="2300" dirty="0" smtClean="0"/>
              <a:t>-239</a:t>
            </a:r>
            <a:r>
              <a:rPr lang="en-US" sz="2300" dirty="0"/>
              <a:t>. </a:t>
            </a:r>
            <a:r>
              <a:rPr lang="en-US" sz="2300" dirty="0" smtClean="0"/>
              <a:t>doi:10.1207/s15328023top3204_8</a:t>
            </a:r>
          </a:p>
          <a:p>
            <a:pPr marL="801688" indent="-801688">
              <a:buNone/>
            </a:pPr>
            <a:r>
              <a:rPr lang="en-US" sz="2300" dirty="0" err="1"/>
              <a:t>Buskist</a:t>
            </a:r>
            <a:r>
              <a:rPr lang="en-US" sz="2300" dirty="0"/>
              <a:t>, W., &amp; Davis, S. F. (2006). </a:t>
            </a:r>
            <a:r>
              <a:rPr lang="en-US" sz="2300" i="1" dirty="0"/>
              <a:t>Handbook of the teaching of </a:t>
            </a:r>
            <a:r>
              <a:rPr lang="en-US" sz="2300" i="1" dirty="0" smtClean="0"/>
              <a:t>psychology</a:t>
            </a:r>
            <a:r>
              <a:rPr lang="en-US" sz="2300" dirty="0"/>
              <a:t>. </a:t>
            </a:r>
            <a:r>
              <a:rPr lang="en-US" sz="2300" dirty="0" smtClean="0"/>
              <a:t>Malden, MA: </a:t>
            </a:r>
            <a:r>
              <a:rPr lang="en-US" sz="2300" dirty="0"/>
              <a:t>Blackwell Publishing. </a:t>
            </a:r>
            <a:r>
              <a:rPr lang="en-US" sz="2300" dirty="0"/>
              <a:t> </a:t>
            </a:r>
            <a:r>
              <a:rPr lang="en-US" sz="2300" dirty="0" smtClean="0"/>
              <a:t>doi</a:t>
            </a:r>
            <a:r>
              <a:rPr lang="en-US" sz="2300" dirty="0" smtClean="0"/>
              <a:t>:10.1002/9780470754924</a:t>
            </a:r>
            <a:endParaRPr lang="en-US" sz="2300" dirty="0"/>
          </a:p>
          <a:p>
            <a:pPr marL="801688" indent="-801688">
              <a:buNone/>
            </a:pPr>
            <a:r>
              <a:rPr lang="en-US" sz="2300" dirty="0" err="1" smtClean="0"/>
              <a:t>Byon</a:t>
            </a:r>
            <a:r>
              <a:rPr lang="en-US" sz="2300" dirty="0" smtClean="0"/>
              <a:t>, A.S. </a:t>
            </a:r>
            <a:r>
              <a:rPr lang="en-US" sz="2300" dirty="0"/>
              <a:t>(2005</a:t>
            </a:r>
            <a:r>
              <a:rPr lang="en-US" sz="2300" dirty="0" smtClean="0"/>
              <a:t>). </a:t>
            </a:r>
            <a:r>
              <a:rPr lang="en-US" sz="2300" dirty="0"/>
              <a:t>Classroom assessment tools and students’ affective stances: KFL classroom settings. </a:t>
            </a:r>
            <a:r>
              <a:rPr lang="en-US" sz="2300" i="1" dirty="0"/>
              <a:t>Language and </a:t>
            </a:r>
            <a:r>
              <a:rPr lang="en-US" sz="2300" i="1" dirty="0" smtClean="0"/>
              <a:t>Education, </a:t>
            </a:r>
            <a:r>
              <a:rPr lang="en-US" sz="2300" dirty="0"/>
              <a:t>19(3</a:t>
            </a:r>
            <a:r>
              <a:rPr lang="en-US" sz="2300" dirty="0" smtClean="0"/>
              <a:t>), </a:t>
            </a:r>
            <a:r>
              <a:rPr lang="en-US" sz="2300" dirty="0"/>
              <a:t>173–93. </a:t>
            </a:r>
            <a:endParaRPr lang="en-US" sz="2300" dirty="0" smtClean="0"/>
          </a:p>
          <a:p>
            <a:pPr marL="801688" indent="-801688">
              <a:buNone/>
            </a:pPr>
            <a:r>
              <a:rPr lang="en-US" sz="2300" dirty="0" err="1" smtClean="0"/>
              <a:t>Cottell</a:t>
            </a:r>
            <a:r>
              <a:rPr lang="en-US" sz="2300" dirty="0" smtClean="0"/>
              <a:t>, P.,  &amp; Harwood, E. </a:t>
            </a:r>
            <a:r>
              <a:rPr lang="en-US" sz="2300" dirty="0"/>
              <a:t>(1998</a:t>
            </a:r>
            <a:r>
              <a:rPr lang="en-US" sz="2300" dirty="0" smtClean="0"/>
              <a:t>). </a:t>
            </a:r>
            <a:r>
              <a:rPr lang="en-US" sz="2300" dirty="0"/>
              <a:t>Do classroom assessment techniques (CATs) improve student learning? </a:t>
            </a:r>
            <a:r>
              <a:rPr lang="en-US" sz="2300" i="1" dirty="0"/>
              <a:t>New Directions for Teaching and </a:t>
            </a:r>
            <a:r>
              <a:rPr lang="en-US" sz="2300" i="1" dirty="0" smtClean="0"/>
              <a:t>Learning, 75,</a:t>
            </a:r>
            <a:r>
              <a:rPr lang="en-US" sz="2300" dirty="0" smtClean="0"/>
              <a:t> </a:t>
            </a:r>
            <a:r>
              <a:rPr lang="en-US" sz="2300" dirty="0"/>
              <a:t>37–46. </a:t>
            </a:r>
            <a:endParaRPr lang="en-US" sz="2300" dirty="0" smtClean="0"/>
          </a:p>
          <a:p>
            <a:pPr marL="801688" indent="-801688">
              <a:buNone/>
            </a:pPr>
            <a:r>
              <a:rPr lang="en-US" sz="2300" dirty="0" err="1" smtClean="0"/>
              <a:t>Deeprose</a:t>
            </a:r>
            <a:r>
              <a:rPr lang="en-US" sz="2300" dirty="0"/>
              <a:t>, C., &amp; </a:t>
            </a:r>
            <a:r>
              <a:rPr lang="en-US" sz="2300" dirty="0" err="1"/>
              <a:t>Armitage</a:t>
            </a:r>
            <a:r>
              <a:rPr lang="en-US" sz="2300" dirty="0"/>
              <a:t>, C. (2004). Reports: Giving formative feedback in higher education. </a:t>
            </a:r>
            <a:r>
              <a:rPr lang="en-US" sz="2300" i="1" dirty="0"/>
              <a:t>Psychology Learning &amp; Teaching, 4</a:t>
            </a:r>
            <a:r>
              <a:rPr lang="en-US" sz="2300" dirty="0"/>
              <a:t>(1), 43-46. doi:10.2304/plat.2004.4.1.43</a:t>
            </a:r>
            <a:endParaRPr lang="en-US" sz="2300" dirty="0" smtClean="0"/>
          </a:p>
          <a:p>
            <a:pPr marL="803275" indent="-803275">
              <a:buNone/>
            </a:pPr>
            <a:r>
              <a:rPr lang="en-US" sz="2300" dirty="0" err="1" smtClean="0"/>
              <a:t>Gaddert</a:t>
            </a:r>
            <a:r>
              <a:rPr lang="en-US" sz="2300" dirty="0" smtClean="0"/>
              <a:t>, B. K. </a:t>
            </a:r>
            <a:r>
              <a:rPr lang="en-US" sz="2300" dirty="0"/>
              <a:t>(2003</a:t>
            </a:r>
            <a:r>
              <a:rPr lang="en-US" sz="2300" dirty="0" smtClean="0"/>
              <a:t>). </a:t>
            </a:r>
            <a:r>
              <a:rPr lang="en-US" sz="2300" dirty="0"/>
              <a:t>Improving graduate theological instruction: Using classroom assessment techniques to </a:t>
            </a:r>
            <a:r>
              <a:rPr lang="en-US" sz="2300" dirty="0" smtClean="0"/>
              <a:t>connect </a:t>
            </a:r>
            <a:r>
              <a:rPr lang="en-US" sz="2300" dirty="0"/>
              <a:t>teaching and learning. </a:t>
            </a:r>
            <a:r>
              <a:rPr lang="en-US" sz="2300" i="1" dirty="0"/>
              <a:t>Teaching Theology and </a:t>
            </a:r>
            <a:r>
              <a:rPr lang="en-US" sz="2300" i="1" dirty="0" smtClean="0"/>
              <a:t>Religion, </a:t>
            </a:r>
            <a:r>
              <a:rPr lang="en-US" sz="2300" i="1" dirty="0"/>
              <a:t>6</a:t>
            </a:r>
            <a:r>
              <a:rPr lang="en-US" sz="2300" dirty="0"/>
              <a:t>(1</a:t>
            </a:r>
            <a:r>
              <a:rPr lang="en-US" sz="2300" dirty="0" smtClean="0"/>
              <a:t>), </a:t>
            </a:r>
            <a:r>
              <a:rPr lang="en-US" sz="2300" dirty="0"/>
              <a:t>48–52</a:t>
            </a:r>
            <a:r>
              <a:rPr lang="en-US" sz="2300" dirty="0" smtClean="0"/>
              <a:t>.</a:t>
            </a:r>
            <a:endParaRPr lang="en-US" sz="2300" dirty="0" smtClean="0"/>
          </a:p>
          <a:p>
            <a:pPr marL="801688" indent="-801688">
              <a:buNone/>
            </a:pPr>
            <a:r>
              <a:rPr lang="en-US" sz="2300" dirty="0" err="1" smtClean="0"/>
              <a:t>Keengwe</a:t>
            </a:r>
            <a:r>
              <a:rPr lang="en-US" sz="2300" dirty="0"/>
              <a:t>, J., &amp; </a:t>
            </a:r>
            <a:r>
              <a:rPr lang="en-US" sz="2300" dirty="0" err="1"/>
              <a:t>Belamaric</a:t>
            </a:r>
            <a:r>
              <a:rPr lang="en-US" sz="2300" dirty="0"/>
              <a:t> </a:t>
            </a:r>
            <a:r>
              <a:rPr lang="en-US" sz="2300" dirty="0" err="1"/>
              <a:t>Wilsey</a:t>
            </a:r>
            <a:r>
              <a:rPr lang="en-US" sz="2300" dirty="0"/>
              <a:t>, B. (2012). Online graduate </a:t>
            </a:r>
            <a:r>
              <a:rPr lang="en-US" sz="2300" dirty="0" smtClean="0"/>
              <a:t>students</a:t>
            </a:r>
            <a:r>
              <a:rPr lang="en-US" sz="2300" dirty="0"/>
              <a:t>' perceptions of face-to-face classroom instruction. </a:t>
            </a:r>
            <a:r>
              <a:rPr lang="en-US" sz="2300" i="1" dirty="0" smtClean="0"/>
              <a:t>International </a:t>
            </a:r>
            <a:r>
              <a:rPr lang="en-US" sz="2300" i="1" dirty="0"/>
              <a:t>Journal Of Information And Communication </a:t>
            </a:r>
            <a:r>
              <a:rPr lang="en-US" sz="2300" i="1" dirty="0" smtClean="0"/>
              <a:t>Technology </a:t>
            </a:r>
            <a:r>
              <a:rPr lang="en-US" sz="2300" i="1" dirty="0"/>
              <a:t>Education</a:t>
            </a:r>
            <a:r>
              <a:rPr lang="en-US" sz="2300" dirty="0"/>
              <a:t>, </a:t>
            </a:r>
            <a:r>
              <a:rPr lang="en-US" sz="2300" i="1" dirty="0"/>
              <a:t>8</a:t>
            </a:r>
            <a:r>
              <a:rPr lang="en-US" sz="2300" dirty="0"/>
              <a:t>(3), </a:t>
            </a:r>
            <a:r>
              <a:rPr lang="en-US" sz="2300" dirty="0" smtClean="0"/>
              <a:t>45-54, doi:10.4018/jicte</a:t>
            </a:r>
            <a:r>
              <a:rPr lang="en-US" sz="2300" dirty="0" smtClean="0"/>
              <a:t>.2012070106</a:t>
            </a:r>
            <a:endParaRPr lang="en-US" sz="2300" dirty="0" smtClean="0"/>
          </a:p>
          <a:p>
            <a:pPr marL="801688" indent="-801688">
              <a:buNone/>
            </a:pPr>
            <a:r>
              <a:rPr lang="en-US" sz="2300" dirty="0"/>
              <a:t>Legg, A. M., &amp; Wilson, J. H. (2009). E-mail from professor enhances </a:t>
            </a:r>
            <a:r>
              <a:rPr lang="en-US" sz="2300" dirty="0" smtClean="0"/>
              <a:t>student </a:t>
            </a:r>
            <a:r>
              <a:rPr lang="en-US" sz="2300" dirty="0"/>
              <a:t>motivation and attitudes. </a:t>
            </a:r>
            <a:r>
              <a:rPr lang="en-US" sz="2300" i="1" dirty="0"/>
              <a:t>Teaching Of Psychology</a:t>
            </a:r>
            <a:r>
              <a:rPr lang="en-US" sz="2300" dirty="0"/>
              <a:t>, </a:t>
            </a:r>
            <a:r>
              <a:rPr lang="en-US" sz="2300" i="1" dirty="0" smtClean="0"/>
              <a:t>36</a:t>
            </a:r>
            <a:r>
              <a:rPr lang="en-US" sz="2300" dirty="0" smtClean="0"/>
              <a:t>(3</a:t>
            </a:r>
            <a:r>
              <a:rPr lang="en-US" sz="2300" dirty="0"/>
              <a:t>), 205-211. </a:t>
            </a:r>
            <a:r>
              <a:rPr lang="en-US" sz="2300" dirty="0" smtClean="0"/>
              <a:t>doi:10.1080/00986280902960034</a:t>
            </a:r>
          </a:p>
          <a:p>
            <a:pPr marL="801688" indent="-801688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3624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52488" indent="-852488">
              <a:buNone/>
            </a:pPr>
            <a:r>
              <a:rPr lang="en-US" sz="1600" dirty="0"/>
              <a:t>Murphy, M., &amp; </a:t>
            </a:r>
            <a:r>
              <a:rPr lang="en-US" sz="1600" dirty="0" err="1"/>
              <a:t>Valdéz</a:t>
            </a:r>
            <a:r>
              <a:rPr lang="en-US" sz="1600" dirty="0"/>
              <a:t>, C. (2005). Ravaging </a:t>
            </a:r>
            <a:r>
              <a:rPr lang="en-US" sz="1600" dirty="0" smtClean="0"/>
              <a:t>resistance</a:t>
            </a:r>
            <a:r>
              <a:rPr lang="en-US" sz="1600" dirty="0"/>
              <a:t>: A </a:t>
            </a:r>
            <a:r>
              <a:rPr lang="en-US" sz="1600" dirty="0"/>
              <a:t>m</a:t>
            </a:r>
            <a:r>
              <a:rPr lang="en-US" sz="1600" dirty="0" smtClean="0"/>
              <a:t>odel for </a:t>
            </a:r>
            <a:r>
              <a:rPr lang="en-US" sz="1600" dirty="0"/>
              <a:t>b</a:t>
            </a:r>
            <a:r>
              <a:rPr lang="en-US" sz="1600" dirty="0" smtClean="0"/>
              <a:t>uilding </a:t>
            </a:r>
            <a:r>
              <a:rPr lang="en-US" sz="1600" dirty="0"/>
              <a:t>r</a:t>
            </a:r>
            <a:r>
              <a:rPr lang="en-US" sz="1600" dirty="0" smtClean="0"/>
              <a:t>apport </a:t>
            </a:r>
            <a:r>
              <a:rPr lang="en-US" sz="1600" dirty="0"/>
              <a:t>in a </a:t>
            </a:r>
            <a:r>
              <a:rPr lang="en-US" sz="1600" dirty="0" smtClean="0"/>
              <a:t>collaborative learning </a:t>
            </a:r>
            <a:r>
              <a:rPr lang="en-US" sz="1600" dirty="0"/>
              <a:t>c</a:t>
            </a:r>
            <a:r>
              <a:rPr lang="en-US" sz="1600" dirty="0" smtClean="0"/>
              <a:t>lassroom</a:t>
            </a:r>
            <a:r>
              <a:rPr lang="en-US" sz="1600" dirty="0"/>
              <a:t>. </a:t>
            </a:r>
            <a:r>
              <a:rPr lang="en-US" sz="1600" dirty="0" smtClean="0"/>
              <a:t> </a:t>
            </a:r>
            <a:r>
              <a:rPr lang="en-US" sz="1600" i="1" dirty="0" smtClean="0"/>
              <a:t>Radical </a:t>
            </a:r>
            <a:r>
              <a:rPr lang="en-US" sz="1600" i="1" dirty="0"/>
              <a:t>Pedagogy</a:t>
            </a:r>
            <a:r>
              <a:rPr lang="en-US" sz="1600" dirty="0"/>
              <a:t>, </a:t>
            </a:r>
            <a:r>
              <a:rPr lang="en-US" sz="1600" i="1" dirty="0"/>
              <a:t>7</a:t>
            </a:r>
            <a:r>
              <a:rPr lang="en-US" sz="1600" dirty="0"/>
              <a:t>(1</a:t>
            </a:r>
            <a:r>
              <a:rPr lang="en-US" sz="1600" dirty="0" smtClean="0"/>
              <a:t>)</a:t>
            </a:r>
            <a:r>
              <a:rPr lang="en-US" sz="1600" dirty="0" smtClean="0"/>
              <a:t>. Retrieved </a:t>
            </a:r>
            <a:r>
              <a:rPr lang="en-US" sz="1600" dirty="0"/>
              <a:t>from http://</a:t>
            </a:r>
            <a:r>
              <a:rPr lang="en-US" sz="1600" dirty="0" err="1"/>
              <a:t>www.radicalpedagogy.org</a:t>
            </a:r>
            <a:r>
              <a:rPr lang="en-US" sz="1600" dirty="0"/>
              <a:t>/radicalpedagogy94/</a:t>
            </a:r>
            <a:r>
              <a:rPr lang="en-US" sz="1600" dirty="0" smtClean="0"/>
              <a:t>Ravaging_Resistance__A_Model_for_Building_Rapport_in_a_Collaborative</a:t>
            </a:r>
          </a:p>
          <a:p>
            <a:pPr marL="852488" indent="-852488">
              <a:buNone/>
            </a:pPr>
            <a:r>
              <a:rPr lang="en-US" sz="1600" dirty="0"/>
              <a:t>	</a:t>
            </a:r>
            <a:r>
              <a:rPr lang="en-US" sz="1600" dirty="0" smtClean="0"/>
              <a:t>_</a:t>
            </a:r>
            <a:r>
              <a:rPr lang="en-US" sz="1600" dirty="0" err="1" smtClean="0"/>
              <a:t>Learning_Classroom.html</a:t>
            </a:r>
            <a:endParaRPr lang="en-US" sz="1600" dirty="0" smtClean="0"/>
          </a:p>
          <a:p>
            <a:pPr marL="852488" indent="-852488">
              <a:buNone/>
            </a:pPr>
            <a:r>
              <a:rPr lang="en-US" sz="1600" dirty="0" smtClean="0"/>
              <a:t>Murphy</a:t>
            </a:r>
            <a:r>
              <a:rPr lang="en-US" sz="1600" dirty="0"/>
              <a:t>, E. &amp; Rodriguez-</a:t>
            </a:r>
            <a:r>
              <a:rPr lang="en-US" sz="1600" dirty="0" err="1"/>
              <a:t>Manzanares</a:t>
            </a:r>
            <a:r>
              <a:rPr lang="en-US" sz="1600" dirty="0"/>
              <a:t>, M. A. (2008)</a:t>
            </a:r>
            <a:r>
              <a:rPr lang="en-US" sz="1600" dirty="0" smtClean="0"/>
              <a:t>. Contradictions </a:t>
            </a:r>
            <a:r>
              <a:rPr lang="en-US" sz="1600" dirty="0"/>
              <a:t>between the virtual and </a:t>
            </a:r>
            <a:r>
              <a:rPr lang="en-US" sz="1600" dirty="0" smtClean="0"/>
              <a:t>physical </a:t>
            </a:r>
            <a:r>
              <a:rPr lang="en-US" sz="1600" dirty="0"/>
              <a:t>high </a:t>
            </a:r>
            <a:r>
              <a:rPr lang="en-US" sz="1600" dirty="0" smtClean="0"/>
              <a:t>school </a:t>
            </a:r>
            <a:r>
              <a:rPr lang="en-US" sz="1600" dirty="0"/>
              <a:t>classroom: A </a:t>
            </a:r>
            <a:r>
              <a:rPr lang="en-US" sz="1600" dirty="0" smtClean="0"/>
              <a:t>third</a:t>
            </a:r>
            <a:r>
              <a:rPr lang="en-US" sz="1600" dirty="0" smtClean="0"/>
              <a:t>-generation </a:t>
            </a:r>
            <a:r>
              <a:rPr lang="en-US" sz="1600" dirty="0"/>
              <a:t>activity theory </a:t>
            </a:r>
            <a:r>
              <a:rPr lang="en-US" sz="1600" dirty="0" smtClean="0"/>
              <a:t>perspective</a:t>
            </a:r>
            <a:r>
              <a:rPr lang="en-US" sz="1600" dirty="0"/>
              <a:t>. </a:t>
            </a:r>
            <a:r>
              <a:rPr lang="en-US" sz="1600" i="1" dirty="0" smtClean="0"/>
              <a:t>British </a:t>
            </a:r>
            <a:r>
              <a:rPr lang="en-US" sz="1600" i="1" dirty="0"/>
              <a:t>Journal of Educational Technology, </a:t>
            </a:r>
            <a:r>
              <a:rPr lang="en-US" sz="1600" i="1" dirty="0" smtClean="0"/>
              <a:t>39</a:t>
            </a:r>
            <a:r>
              <a:rPr lang="en-US" sz="1600" dirty="0" smtClean="0"/>
              <a:t>(6), </a:t>
            </a:r>
            <a:r>
              <a:rPr lang="en-US" sz="1600" dirty="0" smtClean="0"/>
              <a:t>1061</a:t>
            </a:r>
            <a:r>
              <a:rPr lang="en-US" sz="1600" dirty="0" smtClean="0"/>
              <a:t>-1072.</a:t>
            </a:r>
          </a:p>
          <a:p>
            <a:pPr marL="852488" indent="-852488">
              <a:buNone/>
            </a:pPr>
            <a:r>
              <a:rPr lang="en-US" sz="1600" dirty="0"/>
              <a:t>Short, F., &amp; Martin, J. (2012). Who wants to be a psychology graduate? Impact of formative multiple-choice review questions on summative assessment performance. </a:t>
            </a:r>
            <a:r>
              <a:rPr lang="en-US" sz="1600" i="1" dirty="0"/>
              <a:t>Psychology Learning &amp; Teaching, 11</a:t>
            </a:r>
            <a:r>
              <a:rPr lang="en-US" sz="1600" dirty="0"/>
              <a:t>(2), 218-227</a:t>
            </a:r>
            <a:r>
              <a:rPr lang="en-US" sz="1600" dirty="0" smtClean="0"/>
              <a:t>.</a:t>
            </a:r>
          </a:p>
          <a:p>
            <a:pPr marL="852488" indent="-852488">
              <a:buNone/>
            </a:pPr>
            <a:r>
              <a:rPr lang="en-US" sz="1600" dirty="0" smtClean="0"/>
              <a:t>Simpson</a:t>
            </a:r>
            <a:r>
              <a:rPr lang="en-US" sz="1600" dirty="0"/>
              <a:t>-Beck, V. (2011). Assessing classroom assessment techniques. </a:t>
            </a:r>
            <a:r>
              <a:rPr lang="en-US" sz="1600" i="1" dirty="0"/>
              <a:t>Active Learning In Higher Education, 12</a:t>
            </a:r>
            <a:r>
              <a:rPr lang="en-US" sz="1600" dirty="0"/>
              <a:t>(2), 125-132. doi:10.1177/1469787411402482</a:t>
            </a:r>
            <a:endParaRPr lang="en-US" sz="1600" dirty="0" smtClean="0"/>
          </a:p>
          <a:p>
            <a:pPr marL="863600" indent="-863600">
              <a:buNone/>
            </a:pPr>
            <a:r>
              <a:rPr lang="en-US" sz="1600" dirty="0" smtClean="0"/>
              <a:t>Steadman, M. </a:t>
            </a:r>
            <a:r>
              <a:rPr lang="en-US" sz="1600" dirty="0"/>
              <a:t>(1998</a:t>
            </a:r>
            <a:r>
              <a:rPr lang="en-US" sz="1600" dirty="0" smtClean="0"/>
              <a:t>). </a:t>
            </a:r>
            <a:r>
              <a:rPr lang="en-US" sz="1600" dirty="0"/>
              <a:t>Using classroom assessment to change both teaching and learning. </a:t>
            </a:r>
            <a:r>
              <a:rPr lang="en-US" sz="1600" i="1" dirty="0"/>
              <a:t>New Directions for </a:t>
            </a:r>
            <a:r>
              <a:rPr lang="en-US" sz="1600" i="1" dirty="0" smtClean="0"/>
              <a:t>Teaching </a:t>
            </a:r>
            <a:r>
              <a:rPr lang="en-US" sz="1600" i="1" dirty="0"/>
              <a:t>and </a:t>
            </a:r>
            <a:r>
              <a:rPr lang="en-US" sz="1600" i="1" dirty="0" smtClean="0"/>
              <a:t>Learning, </a:t>
            </a:r>
            <a:r>
              <a:rPr lang="en-US" sz="1600" dirty="0" smtClean="0"/>
              <a:t>75, </a:t>
            </a:r>
            <a:r>
              <a:rPr lang="en-US" sz="1600" dirty="0"/>
              <a:t>23–35</a:t>
            </a:r>
            <a:r>
              <a:rPr lang="en-US" sz="1600" dirty="0" smtClean="0"/>
              <a:t>.</a:t>
            </a:r>
          </a:p>
          <a:p>
            <a:pPr marL="801688" indent="-801688">
              <a:buNone/>
            </a:pPr>
            <a:r>
              <a:rPr lang="en-US" sz="1600" dirty="0" smtClean="0"/>
              <a:t>Steadman, M., &amp;  </a:t>
            </a:r>
            <a:r>
              <a:rPr lang="en-US" sz="1600" dirty="0" err="1"/>
              <a:t>Svinicki</a:t>
            </a:r>
            <a:r>
              <a:rPr lang="en-US" sz="1600" dirty="0"/>
              <a:t> </a:t>
            </a:r>
            <a:r>
              <a:rPr lang="en-US" sz="1600" dirty="0" smtClean="0"/>
              <a:t>, M</a:t>
            </a:r>
            <a:r>
              <a:rPr lang="en-US" sz="1600" dirty="0"/>
              <a:t>. (1998</a:t>
            </a:r>
            <a:r>
              <a:rPr lang="en-US" sz="1600" dirty="0" smtClean="0"/>
              <a:t>). </a:t>
            </a:r>
            <a:r>
              <a:rPr lang="en-US" sz="1600" dirty="0"/>
              <a:t>CATs: A student’s gateway to better learning. </a:t>
            </a:r>
            <a:r>
              <a:rPr lang="en-US" sz="1600" i="1" dirty="0"/>
              <a:t>New Directions for </a:t>
            </a:r>
            <a:r>
              <a:rPr lang="en-US" sz="1600" i="1" dirty="0" smtClean="0"/>
              <a:t>Teaching </a:t>
            </a:r>
            <a:r>
              <a:rPr lang="en-US" sz="1600" i="1" dirty="0"/>
              <a:t>and </a:t>
            </a:r>
            <a:r>
              <a:rPr lang="en-US" sz="1600" i="1" dirty="0" smtClean="0"/>
              <a:t>Learning, </a:t>
            </a:r>
            <a:r>
              <a:rPr lang="en-US" sz="1600" dirty="0" smtClean="0"/>
              <a:t>75, </a:t>
            </a:r>
            <a:r>
              <a:rPr lang="en-US" sz="1600" dirty="0"/>
              <a:t>13–20</a:t>
            </a:r>
            <a:r>
              <a:rPr lang="en-US" sz="1600" dirty="0" smtClean="0"/>
              <a:t>.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748568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2488" indent="-852488">
              <a:buNone/>
            </a:pPr>
            <a:r>
              <a:rPr lang="en-US" sz="1600" dirty="0"/>
              <a:t>Wei, C., Chen, N., &amp; </a:t>
            </a:r>
            <a:r>
              <a:rPr lang="en-US" sz="1600" dirty="0" err="1"/>
              <a:t>Kinshuk</a:t>
            </a:r>
            <a:r>
              <a:rPr lang="en-US" sz="1600" dirty="0"/>
              <a:t>. (2012). A model for  social presence in online classrooms. </a:t>
            </a:r>
            <a:r>
              <a:rPr lang="en-US" sz="1600" i="1" dirty="0"/>
              <a:t>Educational Technology Research And Development</a:t>
            </a:r>
            <a:r>
              <a:rPr lang="en-US" sz="1600" dirty="0"/>
              <a:t>, </a:t>
            </a:r>
            <a:r>
              <a:rPr lang="en-US" sz="1600" i="1" dirty="0"/>
              <a:t>60</a:t>
            </a:r>
            <a:r>
              <a:rPr lang="en-US" sz="1600" dirty="0"/>
              <a:t>(3), 529-545. doi:10.1007/s11423-012-9234-9</a:t>
            </a:r>
          </a:p>
          <a:p>
            <a:pPr marL="852488" indent="-852488">
              <a:buNone/>
            </a:pPr>
            <a:r>
              <a:rPr lang="en-US" sz="1600" dirty="0" err="1"/>
              <a:t>Winstone</a:t>
            </a:r>
            <a:r>
              <a:rPr lang="en-US" sz="1600" dirty="0"/>
              <a:t>, N</a:t>
            </a:r>
            <a:r>
              <a:rPr lang="en-US" sz="1600" b="1" dirty="0"/>
              <a:t>.</a:t>
            </a:r>
            <a:r>
              <a:rPr lang="en-US" sz="1600" dirty="0"/>
              <a:t>, &amp; </a:t>
            </a:r>
            <a:r>
              <a:rPr lang="en-US" sz="1600" dirty="0" err="1"/>
              <a:t>Millward</a:t>
            </a:r>
            <a:r>
              <a:rPr lang="en-US" sz="1600" dirty="0"/>
              <a:t>, L. (2012). Reframing perceptions of the lecture from challenges to opportunities: Embedding active learning and formative assessment into the teaching of large classes. </a:t>
            </a:r>
            <a:r>
              <a:rPr lang="en-US" sz="1600" i="1" dirty="0"/>
              <a:t>Psychology Teaching Review, 18</a:t>
            </a:r>
            <a:r>
              <a:rPr lang="en-US" sz="1600" dirty="0"/>
              <a:t>(2), 31-41.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601584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Shana Southard-Dobbs, M.S.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s</a:t>
            </a:r>
            <a:r>
              <a:rPr lang="en-US" dirty="0" smtClean="0">
                <a:hlinkClick r:id="rId2"/>
              </a:rPr>
              <a:t>hanasouthard-dobbs@my.unt.edu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Elizabeth Jenkins, M.S.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elizabethjenkins@my.unt.edu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934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Building Rapport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517855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Create a </a:t>
            </a:r>
            <a:r>
              <a:rPr lang="en-US" b="1" dirty="0" smtClean="0">
                <a:solidFill>
                  <a:srgbClr val="00B050"/>
                </a:solidFill>
              </a:rPr>
              <a:t>positive relationship </a:t>
            </a:r>
            <a:r>
              <a:rPr lang="en-US" dirty="0" smtClean="0"/>
              <a:t>with a class through a </a:t>
            </a:r>
            <a:r>
              <a:rPr lang="en-US" b="1" dirty="0" smtClean="0">
                <a:solidFill>
                  <a:srgbClr val="00B050"/>
                </a:solidFill>
              </a:rPr>
              <a:t>caring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00B050"/>
                </a:solidFill>
              </a:rPr>
              <a:t>supportive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environment </a:t>
            </a:r>
          </a:p>
          <a:p>
            <a:endParaRPr lang="en-US" dirty="0" smtClean="0"/>
          </a:p>
          <a:p>
            <a:r>
              <a:rPr lang="en-US" dirty="0"/>
              <a:t>Rapport assists in building </a:t>
            </a:r>
            <a:r>
              <a:rPr lang="en-US" b="1" dirty="0">
                <a:solidFill>
                  <a:srgbClr val="00B050"/>
                </a:solidFill>
              </a:rPr>
              <a:t>mutual attentiveness</a:t>
            </a:r>
            <a:r>
              <a:rPr lang="en-US" dirty="0">
                <a:solidFill>
                  <a:srgbClr val="00B050"/>
                </a:solidFill>
              </a:rPr>
              <a:t>, </a:t>
            </a:r>
            <a:r>
              <a:rPr lang="en-US" b="1" dirty="0">
                <a:solidFill>
                  <a:srgbClr val="00B050"/>
                </a:solidFill>
              </a:rPr>
              <a:t>friendliness and caring</a:t>
            </a:r>
            <a:r>
              <a:rPr lang="en-US" dirty="0"/>
              <a:t>, and </a:t>
            </a:r>
            <a:r>
              <a:rPr lang="en-US" b="1" dirty="0">
                <a:solidFill>
                  <a:srgbClr val="00B050"/>
                </a:solidFill>
              </a:rPr>
              <a:t>coordination </a:t>
            </a:r>
            <a:r>
              <a:rPr lang="en-US" dirty="0"/>
              <a:t>between an instructor and the students.</a:t>
            </a:r>
          </a:p>
          <a:p>
            <a:endParaRPr lang="en-US" dirty="0" smtClean="0"/>
          </a:p>
          <a:p>
            <a:r>
              <a:rPr lang="en-US" dirty="0" smtClean="0"/>
              <a:t>Has been shown to </a:t>
            </a:r>
            <a:r>
              <a:rPr lang="en-US" b="1" dirty="0" smtClean="0">
                <a:solidFill>
                  <a:srgbClr val="00B050"/>
                </a:solidFill>
              </a:rPr>
              <a:t>increase motivation </a:t>
            </a:r>
            <a:r>
              <a:rPr lang="en-US" dirty="0" smtClean="0"/>
              <a:t>and engage in more </a:t>
            </a:r>
            <a:r>
              <a:rPr lang="en-US" b="1" dirty="0" smtClean="0">
                <a:solidFill>
                  <a:srgbClr val="00B050"/>
                </a:solidFill>
              </a:rPr>
              <a:t>proacademic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behaviors </a:t>
            </a:r>
          </a:p>
          <a:p>
            <a:pPr lvl="1">
              <a:lnSpc>
                <a:spcPct val="120000"/>
              </a:lnSpc>
            </a:pPr>
            <a:r>
              <a:rPr lang="en-US" b="1" dirty="0" smtClean="0"/>
              <a:t>Attending class</a:t>
            </a:r>
          </a:p>
          <a:p>
            <a:pPr lvl="1">
              <a:lnSpc>
                <a:spcPct val="120000"/>
              </a:lnSpc>
            </a:pPr>
            <a:r>
              <a:rPr lang="en-US" b="1" dirty="0" smtClean="0"/>
              <a:t>Studying for class</a:t>
            </a:r>
          </a:p>
          <a:p>
            <a:pPr lvl="1">
              <a:lnSpc>
                <a:spcPct val="120000"/>
              </a:lnSpc>
            </a:pPr>
            <a:r>
              <a:rPr lang="en-US" b="1" dirty="0" smtClean="0"/>
              <a:t>Attend office hours</a:t>
            </a:r>
          </a:p>
          <a:p>
            <a:pPr lvl="1">
              <a:lnSpc>
                <a:spcPct val="120000"/>
              </a:lnSpc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2200" dirty="0" smtClean="0"/>
              <a:t>(</a:t>
            </a:r>
            <a:r>
              <a:rPr lang="en-US" sz="2200" dirty="0"/>
              <a:t>Benson, Cohen &amp; </a:t>
            </a:r>
            <a:r>
              <a:rPr lang="en-US" sz="2200" dirty="0" err="1"/>
              <a:t>Buskist</a:t>
            </a:r>
            <a:r>
              <a:rPr lang="en-US" sz="2200" dirty="0"/>
              <a:t>, </a:t>
            </a:r>
            <a:r>
              <a:rPr lang="en-US" sz="2200" dirty="0" smtClean="0"/>
              <a:t>2005; </a:t>
            </a:r>
            <a:r>
              <a:rPr lang="en-US" sz="2400" dirty="0"/>
              <a:t>Murphy &amp; </a:t>
            </a:r>
            <a:r>
              <a:rPr lang="en-US" sz="2400" dirty="0" err="1"/>
              <a:t>Valdéz</a:t>
            </a:r>
            <a:r>
              <a:rPr lang="en-US" sz="2400" dirty="0"/>
              <a:t>, 2005</a:t>
            </a:r>
            <a:r>
              <a:rPr lang="en-US" sz="2400" dirty="0" smtClean="0"/>
              <a:t>)</a:t>
            </a:r>
            <a:endParaRPr lang="en-US" sz="2200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724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/>
                </a:solidFill>
              </a:rPr>
              <a:t>Building Rapport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447800"/>
            <a:ext cx="850392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Rapport has also been shown to increase </a:t>
            </a:r>
            <a:r>
              <a:rPr lang="en-US" b="1" dirty="0" smtClean="0">
                <a:solidFill>
                  <a:srgbClr val="00B050"/>
                </a:solidFill>
              </a:rPr>
              <a:t>collaborative </a:t>
            </a:r>
            <a:r>
              <a:rPr lang="en-US" b="1" dirty="0">
                <a:solidFill>
                  <a:srgbClr val="00B050"/>
                </a:solidFill>
              </a:rPr>
              <a:t>learning </a:t>
            </a:r>
            <a:r>
              <a:rPr lang="en-US" dirty="0" smtClean="0"/>
              <a:t>in the classroom.</a:t>
            </a:r>
          </a:p>
          <a:p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Collaborative learning involves working in a group to increase critical thinking and resourcefulness, among other knowledge creation goals.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majority of students report </a:t>
            </a:r>
            <a:r>
              <a:rPr lang="en-US" b="1" dirty="0">
                <a:solidFill>
                  <a:srgbClr val="00B050"/>
                </a:solidFill>
              </a:rPr>
              <a:t>no</a:t>
            </a:r>
            <a:r>
              <a:rPr lang="en-US" dirty="0"/>
              <a:t> or </a:t>
            </a:r>
            <a:r>
              <a:rPr lang="en-US" b="1" dirty="0">
                <a:solidFill>
                  <a:srgbClr val="00B050"/>
                </a:solidFill>
              </a:rPr>
              <a:t>very little </a:t>
            </a:r>
            <a:r>
              <a:rPr lang="en-US" dirty="0"/>
              <a:t>rapport with their instructors </a:t>
            </a:r>
          </a:p>
          <a:p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600" dirty="0" smtClean="0"/>
              <a:t>(</a:t>
            </a:r>
            <a:r>
              <a:rPr lang="en-US" sz="2800" dirty="0"/>
              <a:t>Benson, Cohen &amp; </a:t>
            </a:r>
            <a:r>
              <a:rPr lang="en-US" sz="2800" dirty="0" err="1"/>
              <a:t>Buskist</a:t>
            </a:r>
            <a:r>
              <a:rPr lang="en-US" sz="2800" dirty="0"/>
              <a:t>, 2005; </a:t>
            </a:r>
            <a:r>
              <a:rPr lang="en-US" sz="2600" dirty="0" smtClean="0"/>
              <a:t>Murphy &amp; </a:t>
            </a:r>
            <a:r>
              <a:rPr lang="en-US" sz="2600" dirty="0" err="1"/>
              <a:t>Valdéz</a:t>
            </a:r>
            <a:r>
              <a:rPr lang="en-US" sz="2200" dirty="0" smtClean="0"/>
              <a:t>,</a:t>
            </a:r>
            <a:r>
              <a:rPr lang="en-US" sz="2600" dirty="0" smtClean="0"/>
              <a:t> 2005)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368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Tools for Building </a:t>
            </a:r>
            <a:r>
              <a:rPr lang="en-US" b="1" dirty="0">
                <a:solidFill>
                  <a:schemeClr val="accent3"/>
                </a:solidFill>
              </a:rPr>
              <a:t>Rapport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While it may seem that rapport is something built over time, it can begin on the first day of </a:t>
            </a:r>
            <a:r>
              <a:rPr lang="en-US" dirty="0" smtClean="0"/>
              <a:t>class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www.youtube.com/watch?v=TyRG85LqaJc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Talk </a:t>
            </a:r>
            <a:r>
              <a:rPr lang="en-US" dirty="0"/>
              <a:t>about yourself professionally and </a:t>
            </a:r>
            <a:r>
              <a:rPr lang="en-US" dirty="0" smtClean="0"/>
              <a:t>personally </a:t>
            </a:r>
          </a:p>
          <a:p>
            <a:pPr lvl="1"/>
            <a:r>
              <a:rPr lang="en-US" dirty="0" smtClean="0"/>
              <a:t>Family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obbies</a:t>
            </a:r>
          </a:p>
          <a:p>
            <a:pPr lvl="1"/>
            <a:r>
              <a:rPr lang="en-US" dirty="0" smtClean="0"/>
              <a:t>How you got into psychology</a:t>
            </a:r>
          </a:p>
          <a:p>
            <a:pPr lvl="1"/>
            <a:r>
              <a:rPr lang="en-US" dirty="0" smtClean="0"/>
              <a:t>Research interests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800" dirty="0"/>
              <a:t>(</a:t>
            </a:r>
            <a:r>
              <a:rPr lang="en-US" sz="2800" dirty="0" err="1"/>
              <a:t>Buskist</a:t>
            </a:r>
            <a:r>
              <a:rPr lang="en-US" sz="2800" dirty="0"/>
              <a:t> &amp; Davis, 2005)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268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/>
                </a:solidFill>
              </a:rPr>
              <a:t>Tools for Building Rapport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One personal 1</a:t>
            </a:r>
            <a:r>
              <a:rPr lang="en-US" baseline="30000" dirty="0" smtClean="0"/>
              <a:t>st</a:t>
            </a:r>
            <a:r>
              <a:rPr lang="en-US" dirty="0" smtClean="0"/>
              <a:t> day of class tool I have found:</a:t>
            </a:r>
            <a:endParaRPr lang="en-US" dirty="0" smtClean="0">
              <a:hlinkClick r:id="rId3"/>
            </a:endParaRP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www.youtube.com/watch?v=oOK5VRehEHg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Sending a </a:t>
            </a:r>
            <a:r>
              <a:rPr lang="en-US" b="1" dirty="0">
                <a:solidFill>
                  <a:srgbClr val="00B050"/>
                </a:solidFill>
              </a:rPr>
              <a:t>“welcome” email </a:t>
            </a:r>
            <a:r>
              <a:rPr lang="en-US" dirty="0"/>
              <a:t>before 1</a:t>
            </a:r>
            <a:r>
              <a:rPr lang="en-US" baseline="30000" dirty="0"/>
              <a:t>st</a:t>
            </a:r>
            <a:r>
              <a:rPr lang="en-US" dirty="0"/>
              <a:t> day increased motivation, retention and </a:t>
            </a:r>
            <a:r>
              <a:rPr lang="en-US" dirty="0" smtClean="0"/>
              <a:t>attitudes</a:t>
            </a:r>
            <a:endParaRPr lang="en-US" dirty="0"/>
          </a:p>
          <a:p>
            <a:pPr lvl="1"/>
            <a:r>
              <a:rPr lang="en-US" sz="2600" dirty="0"/>
              <a:t>The email included personal information rather than academic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600" dirty="0"/>
              <a:t>(Legg and Wilson, 2009)</a:t>
            </a:r>
          </a:p>
        </p:txBody>
      </p:sp>
    </p:spTree>
    <p:extLst>
      <p:ext uri="{BB962C8B-B14F-4D97-AF65-F5344CB8AC3E}">
        <p14:creationId xmlns:p14="http://schemas.microsoft.com/office/powerpoint/2010/main" val="3049727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/>
                </a:solidFill>
              </a:rPr>
              <a:t>Tools for Building Rapport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Throughout the semester: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Express </a:t>
            </a:r>
            <a:r>
              <a:rPr lang="en-US" dirty="0"/>
              <a:t>interest in students (</a:t>
            </a:r>
            <a:r>
              <a:rPr lang="en-US" u="sng" dirty="0">
                <a:solidFill>
                  <a:srgbClr val="00B050"/>
                </a:solidFill>
              </a:rPr>
              <a:t>address by name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SMILE </a:t>
            </a:r>
            <a:r>
              <a:rPr lang="en-US" dirty="0"/>
              <a:t>while teaching</a:t>
            </a:r>
            <a:r>
              <a:rPr lang="en-US" dirty="0" smtClean="0"/>
              <a:t>)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Build trust (follow through on commitments, hold up your end of the </a:t>
            </a:r>
            <a:r>
              <a:rPr lang="en-US" dirty="0" smtClean="0"/>
              <a:t>“bargain”)</a:t>
            </a:r>
          </a:p>
          <a:p>
            <a:pPr lvl="0"/>
            <a:endParaRPr lang="en-US" dirty="0" smtClean="0">
              <a:solidFill>
                <a:srgbClr val="FFFF00"/>
              </a:solidFill>
            </a:endParaRPr>
          </a:p>
          <a:p>
            <a:pPr lvl="0"/>
            <a:endParaRPr lang="en-US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2600" dirty="0"/>
              <a:t>(</a:t>
            </a:r>
            <a:r>
              <a:rPr lang="en-US" sz="2600" dirty="0" err="1"/>
              <a:t>Buskist</a:t>
            </a:r>
            <a:r>
              <a:rPr lang="en-US" sz="2600" dirty="0"/>
              <a:t> &amp; Davis, 2005)</a:t>
            </a:r>
          </a:p>
        </p:txBody>
      </p:sp>
    </p:spTree>
    <p:extLst>
      <p:ext uri="{BB962C8B-B14F-4D97-AF65-F5344CB8AC3E}">
        <p14:creationId xmlns:p14="http://schemas.microsoft.com/office/powerpoint/2010/main" val="3233920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Building Rapport for Online Classes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334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Online classes are limited by no face-to-face contact</a:t>
            </a:r>
          </a:p>
          <a:p>
            <a:pPr lvl="1"/>
            <a:r>
              <a:rPr lang="en-US" dirty="0" smtClean="0"/>
              <a:t>Reduces spontaneous, casual interactions</a:t>
            </a:r>
          </a:p>
          <a:p>
            <a:pPr lvl="1"/>
            <a:r>
              <a:rPr lang="en-US" dirty="0" smtClean="0"/>
              <a:t>Reduces the personal touch of interacting (nonverbal movements)</a:t>
            </a:r>
          </a:p>
          <a:p>
            <a:pPr lvl="1"/>
            <a:r>
              <a:rPr lang="en-US" dirty="0" smtClean="0"/>
              <a:t>Limits knowledge of non-academic lives of students and teacher (live in different communities)</a:t>
            </a:r>
          </a:p>
          <a:p>
            <a:pPr lvl="1"/>
            <a:endParaRPr lang="en-US" sz="800" dirty="0" smtClean="0"/>
          </a:p>
          <a:p>
            <a:pPr marL="457200" lvl="1" indent="0">
              <a:buNone/>
            </a:pPr>
            <a:endParaRPr lang="en-US" sz="800" dirty="0"/>
          </a:p>
          <a:p>
            <a:pPr marL="457200" lvl="1" indent="0">
              <a:buNone/>
            </a:pPr>
            <a:endParaRPr lang="en-US" sz="800" dirty="0" smtClean="0"/>
          </a:p>
          <a:p>
            <a:pPr marL="457200" lvl="1" indent="0">
              <a:buNone/>
            </a:pPr>
            <a:endParaRPr lang="en-US" sz="800" dirty="0" smtClean="0"/>
          </a:p>
          <a:p>
            <a:pPr marL="457200" lvl="1" indent="0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sz="2000" dirty="0" smtClean="0"/>
              <a:t>(</a:t>
            </a:r>
            <a:r>
              <a:rPr lang="en-US" sz="2000" dirty="0"/>
              <a:t>Murphy &amp; </a:t>
            </a:r>
            <a:r>
              <a:rPr lang="en-US" sz="2000" dirty="0" smtClean="0"/>
              <a:t>Rodriguez-</a:t>
            </a:r>
            <a:r>
              <a:rPr lang="en-US" sz="2000" dirty="0" err="1" smtClean="0"/>
              <a:t>Manzanares</a:t>
            </a:r>
            <a:r>
              <a:rPr lang="en-US" sz="2000" dirty="0"/>
              <a:t>, 2008)</a:t>
            </a:r>
          </a:p>
        </p:txBody>
      </p:sp>
    </p:spTree>
    <p:extLst>
      <p:ext uri="{BB962C8B-B14F-4D97-AF65-F5344CB8AC3E}">
        <p14:creationId xmlns:p14="http://schemas.microsoft.com/office/powerpoint/2010/main" val="1444867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Custom 3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FF8000"/>
      </a:hlink>
      <a:folHlink>
        <a:srgbClr val="FF800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13868</TotalTime>
  <Words>2645</Words>
  <Application>Microsoft Macintosh PowerPoint</Application>
  <PresentationFormat>On-screen Show (4:3)</PresentationFormat>
  <Paragraphs>366</Paragraphs>
  <Slides>33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Twilight</vt:lpstr>
      <vt:lpstr>By the Way, You’re Teaching ____ . Classes Start Next Week! </vt:lpstr>
      <vt:lpstr>Tell us about you</vt:lpstr>
      <vt:lpstr>Overview</vt:lpstr>
      <vt:lpstr>Building Rapport</vt:lpstr>
      <vt:lpstr>Building Rapport</vt:lpstr>
      <vt:lpstr>Tools for Building Rapport</vt:lpstr>
      <vt:lpstr>Tools for Building Rapport</vt:lpstr>
      <vt:lpstr>Tools for Building Rapport</vt:lpstr>
      <vt:lpstr>Building Rapport for Online Classes</vt:lpstr>
      <vt:lpstr>Building Rapport for Online Classes</vt:lpstr>
      <vt:lpstr>Building Rapport for Online Classes</vt:lpstr>
      <vt:lpstr>Assessing Rapport in the Classroom</vt:lpstr>
      <vt:lpstr>PowerPoint Presentation</vt:lpstr>
      <vt:lpstr>Formative Assessment</vt:lpstr>
      <vt:lpstr>Formative Assessment</vt:lpstr>
      <vt:lpstr>Classroom Assessment Techniques (CATs)</vt:lpstr>
      <vt:lpstr>CATs</vt:lpstr>
      <vt:lpstr>Implementation</vt:lpstr>
      <vt:lpstr>Examples of CATs</vt:lpstr>
      <vt:lpstr>Background Knowledge Probe</vt:lpstr>
      <vt:lpstr>Minute Paper</vt:lpstr>
      <vt:lpstr>Muddiest Point</vt:lpstr>
      <vt:lpstr>Directed Paraphrasing</vt:lpstr>
      <vt:lpstr>Instructional Feedback</vt:lpstr>
      <vt:lpstr>Research on CATs</vt:lpstr>
      <vt:lpstr>Research on CATs</vt:lpstr>
      <vt:lpstr>Closing Remarks</vt:lpstr>
      <vt:lpstr>Additional Resources</vt:lpstr>
      <vt:lpstr>Additional Resources</vt:lpstr>
      <vt:lpstr>References</vt:lpstr>
      <vt:lpstr>References</vt:lpstr>
      <vt:lpstr>References</vt:lpstr>
      <vt:lpstr>Contact Information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“By the Way, You’re Teaching ____; Classes Start Next Week!” Basic Tools for Effective Teaching and Learning for Graduate Student Instructors and Early Career Faculty</dc:title>
  <dc:creator>Elizabeth</dc:creator>
  <cp:lastModifiedBy>Shana Southard-Dobbs</cp:lastModifiedBy>
  <cp:revision>107</cp:revision>
  <dcterms:created xsi:type="dcterms:W3CDTF">2013-10-03T18:18:00Z</dcterms:created>
  <dcterms:modified xsi:type="dcterms:W3CDTF">2013-10-23T08:21:43Z</dcterms:modified>
</cp:coreProperties>
</file>